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Josefin Slab"/>
      <p:regular r:id="rId40"/>
      <p:bold r:id="rId41"/>
      <p:italic r:id="rId42"/>
      <p:boldItalic r:id="rId43"/>
    </p:embeddedFont>
    <p:embeddedFont>
      <p:font typeface="Barrio"/>
      <p:regular r:id="rId44"/>
    </p:embeddedFont>
    <p:embeddedFont>
      <p:font typeface="Aclonica"/>
      <p:regular r:id="rId45"/>
    </p:embeddedFont>
    <p:embeddedFont>
      <p:font typeface="Special Elite"/>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lab-regular.fntdata"/><Relationship Id="rId20" Type="http://schemas.openxmlformats.org/officeDocument/2006/relationships/slide" Target="slides/slide15.xml"/><Relationship Id="rId42" Type="http://schemas.openxmlformats.org/officeDocument/2006/relationships/font" Target="fonts/JosefinSlab-italic.fntdata"/><Relationship Id="rId41" Type="http://schemas.openxmlformats.org/officeDocument/2006/relationships/font" Target="fonts/JosefinSlab-bold.fntdata"/><Relationship Id="rId22" Type="http://schemas.openxmlformats.org/officeDocument/2006/relationships/slide" Target="slides/slide17.xml"/><Relationship Id="rId44" Type="http://schemas.openxmlformats.org/officeDocument/2006/relationships/font" Target="fonts/Barrio-regular.fntdata"/><Relationship Id="rId21" Type="http://schemas.openxmlformats.org/officeDocument/2006/relationships/slide" Target="slides/slide16.xml"/><Relationship Id="rId43" Type="http://schemas.openxmlformats.org/officeDocument/2006/relationships/font" Target="fonts/JosefinSlab-boldItalic.fntdata"/><Relationship Id="rId24" Type="http://schemas.openxmlformats.org/officeDocument/2006/relationships/slide" Target="slides/slide19.xml"/><Relationship Id="rId46" Type="http://schemas.openxmlformats.org/officeDocument/2006/relationships/font" Target="fonts/SpecialElite-regular.fntdata"/><Relationship Id="rId23" Type="http://schemas.openxmlformats.org/officeDocument/2006/relationships/slide" Target="slides/slide18.xml"/><Relationship Id="rId45" Type="http://schemas.openxmlformats.org/officeDocument/2006/relationships/font" Target="fonts/Aclonic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2b6ac15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2b6ac15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2a8a87d7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2a8a87d7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2a8a87d7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2a8a87d7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2a8a87d7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2a8a87d7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2b6ac15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2b6ac15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2b6ac155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2b6ac155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2b6ac155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2b6ac155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2b6ac155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2b6ac155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2b6ac155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2b6ac155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2b6ac155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2b6ac155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aa669cbc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aa669cbc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9e454b46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9e454b46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9e454b46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9e454b46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aa669cbc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aa669cbc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9e454b46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9e454b46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9e454b46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9e454b46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9e454b46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9e454b46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9e454b46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9e454b46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9e454b46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9e454b46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9e454b46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9e454b46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9e454b46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9e454b46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9e454b46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9e454b46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d6ff3c78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d6ff3c78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9e454b46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9e454b46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9f1eb0d8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9f1eb0d8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9e454b46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9e454b46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d6ff3c7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d6ff3c7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aa669cbc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aa669cbc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2b6ac15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2b6ac15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2b6ac155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2b6ac155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2a8a87d7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2a8a87d7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2a8a87d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2a8a87d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2a8a87d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2a8a87d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hyperlink" Target="https://www.pbslearningmedia.org/collection/sacredjourney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en.wikipedia.org/wiki/Arabic_language" TargetMode="External"/><Relationship Id="rId4" Type="http://schemas.openxmlformats.org/officeDocument/2006/relationships/hyperlink" Target="https://en.wikipedia.org/wiki/Human" TargetMode="External"/><Relationship Id="rId5" Type="http://schemas.openxmlformats.org/officeDocument/2006/relationships/hyperlink" Target="https://en.wikipedia.org/wiki/Prophets_and_messengers_in_Islam" TargetMode="External"/><Relationship Id="rId6" Type="http://schemas.openxmlformats.org/officeDocument/2006/relationships/hyperlink" Target="https://en.wikipedia.org/wiki/Earth" TargetMode="External"/><Relationship Id="rId7" Type="http://schemas.openxmlformats.org/officeDocument/2006/relationships/hyperlink" Target="https://en.wikipedia.org/wiki/Arabic_language" TargetMode="External"/><Relationship Id="rId8" Type="http://schemas.openxmlformats.org/officeDocument/2006/relationships/hyperlink" Target="https://en.wikipedia.org/wiki/Eve" TargetMode="External"/></Relationships>
</file>

<file path=ppt/slides/_rels/slide16.xml.rels><?xml version="1.0" encoding="UTF-8" standalone="yes"?><Relationships xmlns="http://schemas.openxmlformats.org/package/2006/relationships"><Relationship Id="rId11" Type="http://schemas.openxmlformats.org/officeDocument/2006/relationships/hyperlink" Target="https://en.wikipedia.org/wiki/Messiah#Christianity" TargetMode="External"/><Relationship Id="rId10" Type="http://schemas.openxmlformats.org/officeDocument/2006/relationships/hyperlink" Target="https://en.wikipedia.org/wiki/Christ_(title)" TargetMode="External"/><Relationship Id="rId13" Type="http://schemas.openxmlformats.org/officeDocument/2006/relationships/hyperlink" Target="https://en.wikipedia.org/wiki/Hebrew_Bible" TargetMode="External"/><Relationship Id="rId12" Type="http://schemas.openxmlformats.org/officeDocument/2006/relationships/hyperlink" Target="https://en.wikipedia.org/wiki/Old_Testament_messianic_prophecies_quoted_in_the_New_Testament"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hyperlink" Target="https://en.wikipedia.org/wiki/Abrahamic_religions" TargetMode="External"/><Relationship Id="rId9" Type="http://schemas.openxmlformats.org/officeDocument/2006/relationships/hyperlink" Target="https://en.wikipedia.org/wiki/Christians" TargetMode="External"/><Relationship Id="rId15" Type="http://schemas.openxmlformats.org/officeDocument/2006/relationships/hyperlink" Target="https://en.wikipedia.org/wiki/New_Testament" TargetMode="External"/><Relationship Id="rId14" Type="http://schemas.openxmlformats.org/officeDocument/2006/relationships/hyperlink" Target="https://en.wikipedia.org/wiki/Old_Testament" TargetMode="External"/><Relationship Id="rId16" Type="http://schemas.openxmlformats.org/officeDocument/2006/relationships/hyperlink" Target="https://en.wikipedia.org/wiki/Major_religious_groups" TargetMode="External"/><Relationship Id="rId5" Type="http://schemas.openxmlformats.org/officeDocument/2006/relationships/hyperlink" Target="https://en.wikipedia.org/wiki/Monotheism" TargetMode="External"/><Relationship Id="rId6" Type="http://schemas.openxmlformats.org/officeDocument/2006/relationships/hyperlink" Target="https://en.wikipedia.org/wiki/Religion" TargetMode="External"/><Relationship Id="rId7" Type="http://schemas.openxmlformats.org/officeDocument/2006/relationships/hyperlink" Target="https://en.wikipedia.org/wiki/Life_of_Jesus_in_the_New_Testament" TargetMode="External"/><Relationship Id="rId8" Type="http://schemas.openxmlformats.org/officeDocument/2006/relationships/hyperlink" Target="https://en.wikipedia.org/wiki/Jesus" TargetMode="External"/></Relationships>
</file>

<file path=ppt/slides/_rels/slide17.xml.rels><?xml version="1.0" encoding="UTF-8" standalone="yes"?><Relationships xmlns="http://schemas.openxmlformats.org/package/2006/relationships"><Relationship Id="rId20" Type="http://schemas.openxmlformats.org/officeDocument/2006/relationships/hyperlink" Target="https://en.wikipedia.org/wiki/Islamic_holy_books" TargetMode="External"/><Relationship Id="rId22" Type="http://schemas.openxmlformats.org/officeDocument/2006/relationships/hyperlink" Target="https://en.wikipedia.org/wiki/Quran" TargetMode="External"/><Relationship Id="rId21" Type="http://schemas.openxmlformats.org/officeDocument/2006/relationships/hyperlink" Target="https://en.wikipedia.org/wiki/Ayah" TargetMode="External"/><Relationship Id="rId24" Type="http://schemas.openxmlformats.org/officeDocument/2006/relationships/hyperlink" Target="https://en.wikipedia.org/wiki/Sunnah" TargetMode="External"/><Relationship Id="rId23" Type="http://schemas.openxmlformats.org/officeDocument/2006/relationships/hyperlink" Target="https://en.wiktionary.org/wiki/verbatim"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hyperlink" Target="https://en.wikipedia.org/wiki/Abrahamic_religions" TargetMode="External"/><Relationship Id="rId9" Type="http://schemas.openxmlformats.org/officeDocument/2006/relationships/hyperlink" Target="https://en.wikipedia.org/wiki/Allah" TargetMode="External"/><Relationship Id="rId26" Type="http://schemas.openxmlformats.org/officeDocument/2006/relationships/hyperlink" Target="https://en.wikipedia.org/wiki/Circa" TargetMode="External"/><Relationship Id="rId25" Type="http://schemas.openxmlformats.org/officeDocument/2006/relationships/hyperlink" Target="https://en.wikipedia.org/wiki/Hadith" TargetMode="External"/><Relationship Id="rId5" Type="http://schemas.openxmlformats.org/officeDocument/2006/relationships/hyperlink" Target="https://en.wikipedia.org/wiki/Monotheism" TargetMode="External"/><Relationship Id="rId6" Type="http://schemas.openxmlformats.org/officeDocument/2006/relationships/hyperlink" Target="https://en.wikipedia.org/wiki/Religion" TargetMode="External"/><Relationship Id="rId7" Type="http://schemas.openxmlformats.org/officeDocument/2006/relationships/hyperlink" Target="https://en.wikipedia.org/wiki/Tawhid" TargetMode="External"/><Relationship Id="rId8" Type="http://schemas.openxmlformats.org/officeDocument/2006/relationships/hyperlink" Target="https://en.wikipedia.org/wiki/God_in_Islam" TargetMode="External"/><Relationship Id="rId11" Type="http://schemas.openxmlformats.org/officeDocument/2006/relationships/hyperlink" Target="https://en.wikipedia.org/wiki/Prophets_and_messengers_in_Islam" TargetMode="External"/><Relationship Id="rId10" Type="http://schemas.openxmlformats.org/officeDocument/2006/relationships/hyperlink" Target="https://en.wikipedia.org/wiki/Muhammad" TargetMode="External"/><Relationship Id="rId13" Type="http://schemas.openxmlformats.org/officeDocument/2006/relationships/hyperlink" Target="https://en.wikipedia.org/wiki/Muslims" TargetMode="External"/><Relationship Id="rId12" Type="http://schemas.openxmlformats.org/officeDocument/2006/relationships/hyperlink" Target="https://en.wikipedia.org/wiki/Largest_religion" TargetMode="External"/><Relationship Id="rId15" Type="http://schemas.openxmlformats.org/officeDocument/2006/relationships/hyperlink" Target="https://en.wikipedia.org/wiki/God_in_Islam" TargetMode="External"/><Relationship Id="rId14" Type="http://schemas.openxmlformats.org/officeDocument/2006/relationships/hyperlink" Target="https://en.wikipedia.org/wiki/Islam_by_country" TargetMode="External"/><Relationship Id="rId17" Type="http://schemas.openxmlformats.org/officeDocument/2006/relationships/hyperlink" Target="https://en.wikipedia.org/wiki/Omnipotence" TargetMode="External"/><Relationship Id="rId16" Type="http://schemas.openxmlformats.org/officeDocument/2006/relationships/hyperlink" Target="https://en.wikipedia.org/wiki/Mercy#Islam" TargetMode="External"/><Relationship Id="rId19" Type="http://schemas.openxmlformats.org/officeDocument/2006/relationships/hyperlink" Target="https://en.wikipedia.org/wiki/Prophets_and_messengers_in_Islam" TargetMode="External"/><Relationship Id="rId18" Type="http://schemas.openxmlformats.org/officeDocument/2006/relationships/hyperlink" Target="https://en.wikipedia.org/wiki/Tawhid" TargetMode="External"/></Relationships>
</file>

<file path=ppt/slides/_rels/slide18.xml.rels><?xml version="1.0" encoding="UTF-8" standalone="yes"?><Relationships xmlns="http://schemas.openxmlformats.org/package/2006/relationships"><Relationship Id="rId20" Type="http://schemas.openxmlformats.org/officeDocument/2006/relationships/hyperlink" Target="https://en.wikipedia.org/wiki/Vedas" TargetMode="External"/><Relationship Id="rId22" Type="http://schemas.openxmlformats.org/officeDocument/2006/relationships/hyperlink" Target="https://en.wikipedia.org/wiki/Yoga" TargetMode="External"/><Relationship Id="rId21" Type="http://schemas.openxmlformats.org/officeDocument/2006/relationships/hyperlink" Target="https://en.wikipedia.org/wiki/Yajna" TargetMode="External"/><Relationship Id="rId24" Type="http://schemas.openxmlformats.org/officeDocument/2006/relationships/hyperlink" Target="https://en.wikipedia.org/wiki/Ritual" TargetMode="External"/><Relationship Id="rId23" Type="http://schemas.openxmlformats.org/officeDocument/2006/relationships/hyperlink" Target="https://en.wikipedia.org/wiki/%C4%80gama_(Hinduism)"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hyperlink" Target="https://en.wikipedia.org/wiki/Indian_religion" TargetMode="External"/><Relationship Id="rId9" Type="http://schemas.openxmlformats.org/officeDocument/2006/relationships/hyperlink" Target="https://en.wikipedia.org/wiki/Vedic_period" TargetMode="External"/><Relationship Id="rId26" Type="http://schemas.openxmlformats.org/officeDocument/2006/relationships/hyperlink" Target="https://en.wikipedia.org/wiki/Vedas" TargetMode="External"/><Relationship Id="rId25" Type="http://schemas.openxmlformats.org/officeDocument/2006/relationships/hyperlink" Target="https://en.wikipedia.org/wiki/Hindu_temple" TargetMode="External"/><Relationship Id="rId28" Type="http://schemas.openxmlformats.org/officeDocument/2006/relationships/hyperlink" Target="https://en.wikipedia.org/wiki/Puranas" TargetMode="External"/><Relationship Id="rId27" Type="http://schemas.openxmlformats.org/officeDocument/2006/relationships/hyperlink" Target="https://en.wikipedia.org/wiki/Upanishads" TargetMode="External"/><Relationship Id="rId5" Type="http://schemas.openxmlformats.org/officeDocument/2006/relationships/hyperlink" Target="https://en.wikipedia.org/wiki/Dharma" TargetMode="External"/><Relationship Id="rId6" Type="http://schemas.openxmlformats.org/officeDocument/2006/relationships/hyperlink" Target="https://en.wikipedia.org/wiki/Indian_subcontinent" TargetMode="External"/><Relationship Id="rId29" Type="http://schemas.openxmlformats.org/officeDocument/2006/relationships/hyperlink" Target="https://en.wikipedia.org/wiki/Mahabharata" TargetMode="External"/><Relationship Id="rId7" Type="http://schemas.openxmlformats.org/officeDocument/2006/relationships/hyperlink" Target="https://en.wikipedia.org/wiki/Hinduism_in_Indonesia" TargetMode="External"/><Relationship Id="rId8" Type="http://schemas.openxmlformats.org/officeDocument/2006/relationships/hyperlink" Target="https://en.wikipedia.org/wiki/San%C4%81tan%C4%AB" TargetMode="External"/><Relationship Id="rId31" Type="http://schemas.openxmlformats.org/officeDocument/2006/relationships/hyperlink" Target="https://en.wikipedia.org/wiki/%C4%80gama_(Hinduism)" TargetMode="External"/><Relationship Id="rId30" Type="http://schemas.openxmlformats.org/officeDocument/2006/relationships/hyperlink" Target="https://en.wikipedia.org/wiki/Ramayana" TargetMode="External"/><Relationship Id="rId11" Type="http://schemas.openxmlformats.org/officeDocument/2006/relationships/hyperlink" Target="https://en.wikipedia.org/wiki/Decline_of_Buddhism_in_the_Indian_subcontinent" TargetMode="External"/><Relationship Id="rId10" Type="http://schemas.openxmlformats.org/officeDocument/2006/relationships/hyperlink" Target="https://en.wikipedia.org/wiki/Medieval_India" TargetMode="External"/><Relationship Id="rId13" Type="http://schemas.openxmlformats.org/officeDocument/2006/relationships/hyperlink" Target="https://en.wikipedia.org/wiki/Hindu_texts" TargetMode="External"/><Relationship Id="rId12" Type="http://schemas.openxmlformats.org/officeDocument/2006/relationships/hyperlink" Target="https://en.wikipedia.org/wiki/Hindu_cosmology" TargetMode="External"/><Relationship Id="rId15" Type="http://schemas.openxmlformats.org/officeDocument/2006/relationships/hyperlink" Target="https://en.wikipedia.org/wiki/Hindu_texts" TargetMode="External"/><Relationship Id="rId14" Type="http://schemas.openxmlformats.org/officeDocument/2006/relationships/hyperlink" Target="https://en.wikipedia.org/wiki/Hindu_pilgrimage_sites" TargetMode="External"/><Relationship Id="rId17" Type="http://schemas.openxmlformats.org/officeDocument/2006/relationships/hyperlink" Target="https://en.wikipedia.org/wiki/Smriti" TargetMode="External"/><Relationship Id="rId16" Type="http://schemas.openxmlformats.org/officeDocument/2006/relationships/hyperlink" Target="https://en.wikipedia.org/wiki/%C5%9Aruti" TargetMode="External"/><Relationship Id="rId19" Type="http://schemas.openxmlformats.org/officeDocument/2006/relationships/hyperlink" Target="https://en.wikipedia.org/wiki/Hindu_mythology" TargetMode="External"/><Relationship Id="rId18" Type="http://schemas.openxmlformats.org/officeDocument/2006/relationships/hyperlink" Target="https://en.wikipedia.org/wiki/Hindu_philosoph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kaggle.com/phyred23/bibleverses" TargetMode="External"/><Relationship Id="rId4" Type="http://schemas.openxmlformats.org/officeDocument/2006/relationships/hyperlink" Target="https://www.kaggle.com/zusmani/the-holy-quran" TargetMode="External"/><Relationship Id="rId9" Type="http://schemas.openxmlformats.org/officeDocument/2006/relationships/hyperlink" Target="https://www.researchgate.net/publication/313870470_THE_IMAGE_OF_GOD_A_RESEARCH_PAPER_IDENTIFYING_AND_DETAILING_THE_FORM_CONTENT_AND_FUNCTION_OF_THE_IMAGE_OF_GOD_IN_WHICH_MAN_WAS_MADE#:~:text=full%2Dtext%20PDF-,THE%20IMAGE%20OF%20GOD%3A%20A%20RESEARCH%20PAPER%20IDENTIFYING%20AND%20DETAILING,IN%20WHICH%20MAN%20WAS%20MADE.&amp;text=What%20is%20man%3F&amp;text=1%20Throughout%20history%20mankind%20has,man%20in%20his%20own%20image." TargetMode="External"/><Relationship Id="rId5" Type="http://schemas.openxmlformats.org/officeDocument/2006/relationships/hyperlink" Target="http://libgen.li/item/index.php?md5=F50C7E134F66EE445BFE52EC72E2F38B" TargetMode="External"/><Relationship Id="rId6" Type="http://schemas.openxmlformats.org/officeDocument/2006/relationships/hyperlink" Target="https://www.sparknotes.com/lit/origin/summary/" TargetMode="External"/><Relationship Id="rId7" Type="http://schemas.openxmlformats.org/officeDocument/2006/relationships/hyperlink" Target="https://www.researchgate.net/publication/321887719_The_Belief_in_God_Why_People_Believe_and_Why_They_Don't" TargetMode="External"/><Relationship Id="rId8" Type="http://schemas.openxmlformats.org/officeDocument/2006/relationships/hyperlink" Target="http://www.esp.org/books/malthus/population/malthus.pdf" TargetMode="External"/><Relationship Id="rId10" Type="http://schemas.openxmlformats.org/officeDocument/2006/relationships/hyperlink" Target="https://www.bbc.co.uk/teach/charles-darwin-evolution-and-the-story-of-our-species/z7rvxyc"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06100" y="933900"/>
            <a:ext cx="4068000" cy="30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Special Elite"/>
                <a:ea typeface="Special Elite"/>
                <a:cs typeface="Special Elite"/>
                <a:sym typeface="Special Elite"/>
              </a:rPr>
              <a:t>Textual </a:t>
            </a:r>
            <a:endParaRPr sz="3000">
              <a:solidFill>
                <a:schemeClr val="dk1"/>
              </a:solidFill>
              <a:latin typeface="Special Elite"/>
              <a:ea typeface="Special Elite"/>
              <a:cs typeface="Special Elite"/>
              <a:sym typeface="Special Elite"/>
            </a:endParaRPr>
          </a:p>
          <a:p>
            <a:pPr indent="0" lvl="0" marL="0" rtl="0" algn="l">
              <a:spcBef>
                <a:spcPts val="0"/>
              </a:spcBef>
              <a:spcAft>
                <a:spcPts val="0"/>
              </a:spcAft>
              <a:buClr>
                <a:schemeClr val="dk1"/>
              </a:buClr>
              <a:buSzPts val="1100"/>
              <a:buFont typeface="Arial"/>
              <a:buNone/>
            </a:pPr>
            <a:r>
              <a:rPr lang="en" sz="3000">
                <a:solidFill>
                  <a:schemeClr val="dk1"/>
                </a:solidFill>
                <a:latin typeface="Special Elite"/>
                <a:ea typeface="Special Elite"/>
                <a:cs typeface="Special Elite"/>
                <a:sym typeface="Special Elite"/>
              </a:rPr>
              <a:t>and </a:t>
            </a:r>
            <a:endParaRPr sz="3000">
              <a:solidFill>
                <a:schemeClr val="dk1"/>
              </a:solidFill>
              <a:latin typeface="Special Elite"/>
              <a:ea typeface="Special Elite"/>
              <a:cs typeface="Special Elite"/>
              <a:sym typeface="Special Elite"/>
            </a:endParaRPr>
          </a:p>
          <a:p>
            <a:pPr indent="0" lvl="0" marL="0" rtl="0" algn="l">
              <a:spcBef>
                <a:spcPts val="0"/>
              </a:spcBef>
              <a:spcAft>
                <a:spcPts val="0"/>
              </a:spcAft>
              <a:buClr>
                <a:schemeClr val="dk1"/>
              </a:buClr>
              <a:buSzPts val="1100"/>
              <a:buFont typeface="Arial"/>
              <a:buNone/>
            </a:pPr>
            <a:r>
              <a:rPr lang="en" sz="3000">
                <a:solidFill>
                  <a:schemeClr val="dk1"/>
                </a:solidFill>
                <a:latin typeface="Special Elite"/>
                <a:ea typeface="Special Elite"/>
                <a:cs typeface="Special Elite"/>
                <a:sym typeface="Special Elite"/>
              </a:rPr>
              <a:t>Sentiment </a:t>
            </a:r>
            <a:endParaRPr sz="3000">
              <a:solidFill>
                <a:schemeClr val="dk1"/>
              </a:solidFill>
              <a:latin typeface="Special Elite"/>
              <a:ea typeface="Special Elite"/>
              <a:cs typeface="Special Elite"/>
              <a:sym typeface="Special Elite"/>
            </a:endParaRPr>
          </a:p>
          <a:p>
            <a:pPr indent="0" lvl="0" marL="0" rtl="0" algn="l">
              <a:spcBef>
                <a:spcPts val="0"/>
              </a:spcBef>
              <a:spcAft>
                <a:spcPts val="0"/>
              </a:spcAft>
              <a:buClr>
                <a:schemeClr val="dk1"/>
              </a:buClr>
              <a:buSzPts val="1100"/>
              <a:buFont typeface="Arial"/>
              <a:buNone/>
            </a:pPr>
            <a:r>
              <a:rPr lang="en" sz="3000">
                <a:solidFill>
                  <a:schemeClr val="dk1"/>
                </a:solidFill>
                <a:latin typeface="Special Elite"/>
                <a:ea typeface="Special Elite"/>
                <a:cs typeface="Special Elite"/>
                <a:sym typeface="Special Elite"/>
              </a:rPr>
              <a:t>Analysis </a:t>
            </a:r>
            <a:endParaRPr sz="3000">
              <a:solidFill>
                <a:schemeClr val="dk1"/>
              </a:solidFill>
              <a:latin typeface="Special Elite"/>
              <a:ea typeface="Special Elite"/>
              <a:cs typeface="Special Elite"/>
              <a:sym typeface="Special Elite"/>
            </a:endParaRPr>
          </a:p>
          <a:p>
            <a:pPr indent="0" lvl="0" marL="0" rtl="0" algn="l">
              <a:spcBef>
                <a:spcPts val="0"/>
              </a:spcBef>
              <a:spcAft>
                <a:spcPts val="0"/>
              </a:spcAft>
              <a:buClr>
                <a:schemeClr val="dk1"/>
              </a:buClr>
              <a:buSzPts val="1100"/>
              <a:buFont typeface="Arial"/>
              <a:buNone/>
            </a:pPr>
            <a:r>
              <a:rPr lang="en" sz="3000">
                <a:solidFill>
                  <a:schemeClr val="dk1"/>
                </a:solidFill>
                <a:latin typeface="Special Elite"/>
                <a:ea typeface="Special Elite"/>
                <a:cs typeface="Special Elite"/>
                <a:sym typeface="Special Elite"/>
              </a:rPr>
              <a:t>of aspects of Divinity</a:t>
            </a:r>
            <a:endParaRPr sz="1600">
              <a:latin typeface="Special Elite"/>
              <a:ea typeface="Special Elite"/>
              <a:cs typeface="Special Elite"/>
              <a:sym typeface="Special Elite"/>
            </a:endParaRPr>
          </a:p>
        </p:txBody>
      </p:sp>
      <p:sp>
        <p:nvSpPr>
          <p:cNvPr id="55" name="Google Shape;55;p13"/>
          <p:cNvSpPr txBox="1"/>
          <p:nvPr/>
        </p:nvSpPr>
        <p:spPr>
          <a:xfrm>
            <a:off x="6413075" y="972900"/>
            <a:ext cx="2635800" cy="2999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500"/>
              <a:t>B.Tech Project</a:t>
            </a:r>
            <a:endParaRPr b="1" sz="1500"/>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None/>
            </a:pPr>
            <a:r>
              <a:rPr b="1" lang="en" sz="1200">
                <a:solidFill>
                  <a:schemeClr val="dk1"/>
                </a:solidFill>
              </a:rPr>
              <a:t>Student</a:t>
            </a:r>
            <a:r>
              <a:rPr lang="en" sz="1200">
                <a:solidFill>
                  <a:schemeClr val="dk1"/>
                </a:solidFill>
              </a:rPr>
              <a:t>:</a:t>
            </a:r>
            <a:endParaRPr sz="1200">
              <a:solidFill>
                <a:schemeClr val="dk1"/>
              </a:solidFill>
            </a:endParaRPr>
          </a:p>
          <a:p>
            <a:pPr indent="0" lvl="0" marL="0" rtl="0" algn="just">
              <a:spcBef>
                <a:spcPts val="0"/>
              </a:spcBef>
              <a:spcAft>
                <a:spcPts val="0"/>
              </a:spcAft>
              <a:buNone/>
            </a:pPr>
            <a:r>
              <a:rPr lang="en" sz="1200">
                <a:solidFill>
                  <a:schemeClr val="dk1"/>
                </a:solidFill>
              </a:rPr>
              <a:t>Khalid Mehtab Khan</a:t>
            </a:r>
            <a:endParaRPr sz="1200">
              <a:solidFill>
                <a:schemeClr val="dk1"/>
              </a:solidFill>
            </a:endParaRPr>
          </a:p>
          <a:p>
            <a:pPr indent="0" lvl="0" marL="0" rtl="0" algn="just">
              <a:spcBef>
                <a:spcPts val="0"/>
              </a:spcBef>
              <a:spcAft>
                <a:spcPts val="0"/>
              </a:spcAft>
              <a:buNone/>
            </a:pPr>
            <a:r>
              <a:rPr lang="en" sz="1200">
                <a:solidFill>
                  <a:schemeClr val="dk1"/>
                </a:solidFill>
              </a:rPr>
              <a:t>17ucs078</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b="1" lang="en" sz="1200"/>
              <a:t>Supervisor</a:t>
            </a:r>
            <a:r>
              <a:rPr lang="en" sz="1200"/>
              <a:t> : Dr. Payel Pal</a:t>
            </a:r>
            <a:endParaRPr sz="1200"/>
          </a:p>
          <a:p>
            <a:pPr indent="0" lvl="0" marL="0" rtl="0" algn="l">
              <a:spcBef>
                <a:spcPts val="0"/>
              </a:spcBef>
              <a:spcAft>
                <a:spcPts val="0"/>
              </a:spcAft>
              <a:buNone/>
            </a:pPr>
            <a:r>
              <a:rPr b="1" lang="en" sz="1200"/>
              <a:t>Co-Supervisor</a:t>
            </a:r>
            <a:r>
              <a:rPr lang="en" sz="1200"/>
              <a:t> : Dr. Vikas Bajpai</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3">
            <a:alphaModFix/>
          </a:blip>
          <a:stretch>
            <a:fillRect/>
          </a:stretch>
        </p:blipFill>
        <p:spPr>
          <a:xfrm>
            <a:off x="220375" y="1591550"/>
            <a:ext cx="3851401" cy="3332950"/>
          </a:xfrm>
          <a:prstGeom prst="rect">
            <a:avLst/>
          </a:prstGeom>
          <a:noFill/>
          <a:ln>
            <a:noFill/>
          </a:ln>
        </p:spPr>
      </p:pic>
      <p:pic>
        <p:nvPicPr>
          <p:cNvPr id="113" name="Google Shape;113;p22"/>
          <p:cNvPicPr preferRelativeResize="0"/>
          <p:nvPr/>
        </p:nvPicPr>
        <p:blipFill rotWithShape="1">
          <a:blip r:embed="rId4">
            <a:alphaModFix/>
          </a:blip>
          <a:srcRect b="37307" l="34040" r="50348" t="6642"/>
          <a:stretch/>
        </p:blipFill>
        <p:spPr>
          <a:xfrm>
            <a:off x="1696150" y="1591551"/>
            <a:ext cx="1368178" cy="2763299"/>
          </a:xfrm>
          <a:prstGeom prst="rect">
            <a:avLst/>
          </a:prstGeom>
          <a:noFill/>
          <a:ln>
            <a:noFill/>
          </a:ln>
        </p:spPr>
      </p:pic>
      <p:pic>
        <p:nvPicPr>
          <p:cNvPr id="114" name="Google Shape;114;p22"/>
          <p:cNvPicPr preferRelativeResize="0"/>
          <p:nvPr/>
        </p:nvPicPr>
        <p:blipFill rotWithShape="1">
          <a:blip r:embed="rId5">
            <a:alphaModFix/>
          </a:blip>
          <a:srcRect b="37789" l="33958" r="50587" t="6506"/>
          <a:stretch/>
        </p:blipFill>
        <p:spPr>
          <a:xfrm>
            <a:off x="3094875" y="1591550"/>
            <a:ext cx="1368173" cy="2773899"/>
          </a:xfrm>
          <a:prstGeom prst="rect">
            <a:avLst/>
          </a:prstGeom>
          <a:noFill/>
          <a:ln>
            <a:noFill/>
          </a:ln>
        </p:spPr>
      </p:pic>
      <p:sp>
        <p:nvSpPr>
          <p:cNvPr id="115" name="Google Shape;115;p22"/>
          <p:cNvSpPr txBox="1"/>
          <p:nvPr/>
        </p:nvSpPr>
        <p:spPr>
          <a:xfrm>
            <a:off x="220375" y="403800"/>
            <a:ext cx="8584800" cy="11028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FFFFFF"/>
              </a:buClr>
              <a:buSzPts val="1200"/>
              <a:buFont typeface="Calibri"/>
              <a:buChar char="●"/>
            </a:pPr>
            <a:r>
              <a:rPr lang="en" sz="1200">
                <a:solidFill>
                  <a:srgbClr val="FFFFFF"/>
                </a:solidFill>
                <a:latin typeface="Calibri"/>
                <a:ea typeface="Calibri"/>
                <a:cs typeface="Calibri"/>
                <a:sym typeface="Calibri"/>
              </a:rPr>
              <a:t>Upon his return, Darwin spent time observing how animal breeders and guarders crossbred animals of species to create new varieties, for that creation to be successful the artificial selection made by man was key. </a:t>
            </a:r>
            <a:r>
              <a:rPr lang="en" sz="1200">
                <a:solidFill>
                  <a:srgbClr val="FFFFFF"/>
                </a:solidFill>
                <a:latin typeface="Calibri"/>
                <a:ea typeface="Calibri"/>
                <a:cs typeface="Calibri"/>
                <a:sym typeface="Calibri"/>
              </a:rPr>
              <a:t>Darwin realised that the natural world probably made the same kind of selection but he couldn’t explain how it happened until he read the work of Thomas Robert Malthus a British intellectual from the ancient century.</a:t>
            </a:r>
            <a:endParaRPr sz="1200">
              <a:solidFill>
                <a:srgbClr val="FFFFFF"/>
              </a:solidFill>
              <a:latin typeface="Calibri"/>
              <a:ea typeface="Calibri"/>
              <a:cs typeface="Calibri"/>
              <a:sym typeface="Calibri"/>
            </a:endParaRPr>
          </a:p>
        </p:txBody>
      </p:sp>
      <p:sp>
        <p:nvSpPr>
          <p:cNvPr id="116" name="Google Shape;116;p22"/>
          <p:cNvSpPr txBox="1"/>
          <p:nvPr/>
        </p:nvSpPr>
        <p:spPr>
          <a:xfrm>
            <a:off x="5501750" y="1478500"/>
            <a:ext cx="30000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FFFFFF"/>
                </a:solidFill>
                <a:latin typeface="Calibri"/>
                <a:ea typeface="Calibri"/>
                <a:cs typeface="Calibri"/>
                <a:sym typeface="Calibri"/>
              </a:rPr>
              <a:t>In an essay on demography, Malthus said that as the population Europe was growing and at one point it will increase much more than the food supplies available and that would cause a fight for survival.</a:t>
            </a:r>
            <a:r>
              <a:rPr lang="en">
                <a:solidFill>
                  <a:srgbClr val="FFFFFF"/>
                </a:solidFill>
                <a:latin typeface="Calibri"/>
                <a:ea typeface="Calibri"/>
                <a:cs typeface="Calibri"/>
                <a:sym typeface="Calibri"/>
              </a:rPr>
              <a:t>This was the idea how Darwin explained how evolution works, in nature, there is struggle for survival in which the strongest individual, not necessarily the survivor it is the one which first adapt to the environment lives.</a:t>
            </a:r>
            <a:endParaRPr>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20" name="Shape 120"/>
        <p:cNvGrpSpPr/>
        <p:nvPr/>
      </p:nvGrpSpPr>
      <p:grpSpPr>
        <a:xfrm>
          <a:off x="0" y="0"/>
          <a:ext cx="0" cy="0"/>
          <a:chOff x="0" y="0"/>
          <a:chExt cx="0" cy="0"/>
        </a:xfrm>
      </p:grpSpPr>
      <p:sp>
        <p:nvSpPr>
          <p:cNvPr id="121" name="Google Shape;121;p23"/>
          <p:cNvSpPr txBox="1"/>
          <p:nvPr/>
        </p:nvSpPr>
        <p:spPr>
          <a:xfrm>
            <a:off x="858500" y="429250"/>
            <a:ext cx="7482000" cy="1754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231F20"/>
                </a:solidFill>
                <a:latin typeface="Calibri"/>
                <a:ea typeface="Calibri"/>
                <a:cs typeface="Calibri"/>
                <a:sym typeface="Calibri"/>
              </a:rPr>
              <a:t>If the living being has any trait that helps him to survive it will be more successful at reproduction, those which don’t adapt will die without descending. The creatures with the most success in reproducing pass their traits - their lineage and so on until these variations end up becoming anew species that was the differences the Galapagos tortoises were the product of evolution in a drier environment those with longer neck could reach the bushes easily in order to get food while those who live in the humid environment could eat crops and protect themselves from predators thanks to their shorter and a dumb shaped shell.</a:t>
            </a:r>
            <a:endParaRPr>
              <a:latin typeface="Calibri"/>
              <a:ea typeface="Calibri"/>
              <a:cs typeface="Calibri"/>
              <a:sym typeface="Calibri"/>
            </a:endParaRPr>
          </a:p>
        </p:txBody>
      </p:sp>
      <p:pic>
        <p:nvPicPr>
          <p:cNvPr id="122" name="Google Shape;122;p23"/>
          <p:cNvPicPr preferRelativeResize="0"/>
          <p:nvPr/>
        </p:nvPicPr>
        <p:blipFill rotWithShape="1">
          <a:blip r:embed="rId3">
            <a:alphaModFix/>
          </a:blip>
          <a:srcRect b="18102" l="19084" r="27576" t="21634"/>
          <a:stretch/>
        </p:blipFill>
        <p:spPr>
          <a:xfrm>
            <a:off x="597825" y="2571750"/>
            <a:ext cx="3367325" cy="2020399"/>
          </a:xfrm>
          <a:prstGeom prst="rect">
            <a:avLst/>
          </a:prstGeom>
          <a:noFill/>
          <a:ln>
            <a:noFill/>
          </a:ln>
        </p:spPr>
      </p:pic>
      <p:pic>
        <p:nvPicPr>
          <p:cNvPr id="123" name="Google Shape;123;p23"/>
          <p:cNvPicPr preferRelativeResize="0"/>
          <p:nvPr/>
        </p:nvPicPr>
        <p:blipFill rotWithShape="1">
          <a:blip r:embed="rId4">
            <a:alphaModFix/>
          </a:blip>
          <a:srcRect b="18325" l="22744" r="23913" t="21411"/>
          <a:stretch/>
        </p:blipFill>
        <p:spPr>
          <a:xfrm>
            <a:off x="5017676" y="2538450"/>
            <a:ext cx="3367325" cy="2020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27" name="Shape 127"/>
        <p:cNvGrpSpPr/>
        <p:nvPr/>
      </p:nvGrpSpPr>
      <p:grpSpPr>
        <a:xfrm>
          <a:off x="0" y="0"/>
          <a:ext cx="0" cy="0"/>
          <a:chOff x="0" y="0"/>
          <a:chExt cx="0" cy="0"/>
        </a:xfrm>
      </p:grpSpPr>
      <p:pic>
        <p:nvPicPr>
          <p:cNvPr id="128" name="Google Shape;128;p24"/>
          <p:cNvPicPr preferRelativeResize="0"/>
          <p:nvPr/>
        </p:nvPicPr>
        <p:blipFill rotWithShape="1">
          <a:blip r:embed="rId3">
            <a:alphaModFix/>
          </a:blip>
          <a:srcRect b="19314" l="4532" r="5708" t="16219"/>
          <a:stretch/>
        </p:blipFill>
        <p:spPr>
          <a:xfrm>
            <a:off x="0" y="2051496"/>
            <a:ext cx="9144000" cy="3092003"/>
          </a:xfrm>
          <a:prstGeom prst="rect">
            <a:avLst/>
          </a:prstGeom>
          <a:noFill/>
          <a:ln cap="flat" cmpd="sng" w="9525">
            <a:solidFill>
              <a:schemeClr val="dk2"/>
            </a:solidFill>
            <a:prstDash val="solid"/>
            <a:round/>
            <a:headEnd len="sm" w="sm" type="none"/>
            <a:tailEnd len="sm" w="sm" type="none"/>
          </a:ln>
        </p:spPr>
      </p:pic>
      <p:sp>
        <p:nvSpPr>
          <p:cNvPr id="129" name="Google Shape;129;p24"/>
          <p:cNvSpPr txBox="1"/>
          <p:nvPr/>
        </p:nvSpPr>
        <p:spPr>
          <a:xfrm>
            <a:off x="351650" y="286775"/>
            <a:ext cx="8355300" cy="153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100">
                <a:solidFill>
                  <a:srgbClr val="231F20"/>
                </a:solidFill>
                <a:latin typeface="Calibri"/>
                <a:ea typeface="Calibri"/>
                <a:cs typeface="Calibri"/>
                <a:sym typeface="Calibri"/>
              </a:rPr>
              <a:t>According to Darwin Humans were not created in the from human are now, every species including humans diversified into different groups on the basis of different </a:t>
            </a:r>
            <a:r>
              <a:rPr lang="en" sz="2100">
                <a:solidFill>
                  <a:srgbClr val="231F20"/>
                </a:solidFill>
                <a:latin typeface="Calibri"/>
                <a:ea typeface="Calibri"/>
                <a:cs typeface="Calibri"/>
                <a:sym typeface="Calibri"/>
              </a:rPr>
              <a:t>structural</a:t>
            </a:r>
            <a:r>
              <a:rPr lang="en" sz="2100">
                <a:solidFill>
                  <a:srgbClr val="231F20"/>
                </a:solidFill>
                <a:latin typeface="Calibri"/>
                <a:ea typeface="Calibri"/>
                <a:cs typeface="Calibri"/>
                <a:sym typeface="Calibri"/>
              </a:rPr>
              <a:t> changes they went through to adapt to their environment.</a:t>
            </a:r>
            <a:endParaRPr sz="23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3" name="Shape 133"/>
        <p:cNvGrpSpPr/>
        <p:nvPr/>
      </p:nvGrpSpPr>
      <p:grpSpPr>
        <a:xfrm>
          <a:off x="0" y="0"/>
          <a:ext cx="0" cy="0"/>
          <a:chOff x="0" y="0"/>
          <a:chExt cx="0" cy="0"/>
        </a:xfrm>
      </p:grpSpPr>
      <p:sp>
        <p:nvSpPr>
          <p:cNvPr id="134" name="Google Shape;134;p25"/>
          <p:cNvSpPr txBox="1"/>
          <p:nvPr/>
        </p:nvSpPr>
        <p:spPr>
          <a:xfrm>
            <a:off x="729850" y="495800"/>
            <a:ext cx="3093600" cy="4055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Font typeface="Calibri"/>
              <a:buChar char="●"/>
            </a:pPr>
            <a:r>
              <a:rPr lang="en" sz="1300">
                <a:solidFill>
                  <a:srgbClr val="FFFFFF"/>
                </a:solidFill>
                <a:latin typeface="Calibri"/>
                <a:ea typeface="Calibri"/>
                <a:cs typeface="Calibri"/>
                <a:sym typeface="Calibri"/>
              </a:rPr>
              <a:t>Cultural evolutionary theorists have argued that, in a process roughly analogous to genetic evolution, selective pressures made certain cultural beliefs more likely to survive and spread than others.</a:t>
            </a:r>
            <a:endParaRPr sz="1300">
              <a:solidFill>
                <a:srgbClr val="FFFFFF"/>
              </a:solidFill>
              <a:latin typeface="Calibri"/>
              <a:ea typeface="Calibri"/>
              <a:cs typeface="Calibri"/>
              <a:sym typeface="Calibri"/>
            </a:endParaRPr>
          </a:p>
          <a:p>
            <a:pPr indent="0" lvl="0" marL="457200" rtl="0" algn="l">
              <a:lnSpc>
                <a:spcPct val="115000"/>
              </a:lnSpc>
              <a:spcBef>
                <a:spcPts val="0"/>
              </a:spcBef>
              <a:spcAft>
                <a:spcPts val="0"/>
              </a:spcAft>
              <a:buNone/>
            </a:pPr>
            <a:br>
              <a:rPr lang="en" sz="1300">
                <a:solidFill>
                  <a:srgbClr val="FFFFFF"/>
                </a:solidFill>
                <a:latin typeface="Calibri"/>
                <a:ea typeface="Calibri"/>
                <a:cs typeface="Calibri"/>
                <a:sym typeface="Calibri"/>
              </a:rPr>
            </a:br>
            <a:endParaRPr sz="1300">
              <a:solidFill>
                <a:srgbClr val="FFFFFF"/>
              </a:solidFill>
              <a:latin typeface="Calibri"/>
              <a:ea typeface="Calibri"/>
              <a:cs typeface="Calibri"/>
              <a:sym typeface="Calibri"/>
            </a:endParaRPr>
          </a:p>
          <a:p>
            <a:pPr indent="-311150" lvl="0" marL="457200" rtl="0" algn="l">
              <a:lnSpc>
                <a:spcPct val="115000"/>
              </a:lnSpc>
              <a:spcBef>
                <a:spcPts val="0"/>
              </a:spcBef>
              <a:spcAft>
                <a:spcPts val="0"/>
              </a:spcAft>
              <a:buClr>
                <a:srgbClr val="FFFFFF"/>
              </a:buClr>
              <a:buSzPts val="1300"/>
              <a:buFont typeface="Calibri"/>
              <a:buChar char="●"/>
            </a:pPr>
            <a:r>
              <a:rPr lang="en" sz="1300">
                <a:solidFill>
                  <a:srgbClr val="FFFFFF"/>
                </a:solidFill>
                <a:latin typeface="Calibri"/>
                <a:ea typeface="Calibri"/>
                <a:cs typeface="Calibri"/>
                <a:sym typeface="Calibri"/>
              </a:rPr>
              <a:t>Beliefs in omniscient supernatural watchers capable of doling out punishments and rewards helped solve this problem by deterring free riding, giving groups adopting these beliefs an advantage over other groups.</a:t>
            </a:r>
            <a:endParaRPr sz="1500">
              <a:solidFill>
                <a:srgbClr val="FFFFFF"/>
              </a:solidFill>
              <a:latin typeface="Calibri"/>
              <a:ea typeface="Calibri"/>
              <a:cs typeface="Calibri"/>
              <a:sym typeface="Calibri"/>
            </a:endParaRPr>
          </a:p>
        </p:txBody>
      </p:sp>
      <p:pic>
        <p:nvPicPr>
          <p:cNvPr id="135" name="Google Shape;135;p25"/>
          <p:cNvPicPr preferRelativeResize="0"/>
          <p:nvPr/>
        </p:nvPicPr>
        <p:blipFill rotWithShape="1">
          <a:blip r:embed="rId3">
            <a:alphaModFix/>
          </a:blip>
          <a:srcRect b="0" l="25497" r="30049" t="0"/>
          <a:stretch/>
        </p:blipFill>
        <p:spPr>
          <a:xfrm>
            <a:off x="5402300" y="927000"/>
            <a:ext cx="2901073" cy="3193301"/>
          </a:xfrm>
          <a:prstGeom prst="rect">
            <a:avLst/>
          </a:prstGeom>
          <a:noFill/>
          <a:ln cap="flat" cmpd="sng" w="9525">
            <a:solidFill>
              <a:srgbClr val="FFFFFF"/>
            </a:solidFill>
            <a:prstDash val="solid"/>
            <a:round/>
            <a:headEnd len="sm" w="sm" type="none"/>
            <a:tailEnd len="sm" w="sm" type="none"/>
          </a:ln>
        </p:spPr>
      </p:pic>
      <p:sp>
        <p:nvSpPr>
          <p:cNvPr id="136" name="Google Shape;136;p25"/>
          <p:cNvSpPr txBox="1"/>
          <p:nvPr/>
        </p:nvSpPr>
        <p:spPr>
          <a:xfrm>
            <a:off x="4104000" y="4184100"/>
            <a:ext cx="5040000" cy="959400"/>
          </a:xfrm>
          <a:prstGeom prst="rect">
            <a:avLst/>
          </a:prstGeom>
          <a:noFill/>
          <a:ln>
            <a:noFill/>
          </a:ln>
        </p:spPr>
        <p:txBody>
          <a:bodyPr anchorCtr="0" anchor="t" bIns="91425" lIns="91425" spcFirstLastPara="1" rIns="91425" wrap="square" tIns="91425">
            <a:noAutofit/>
          </a:bodyPr>
          <a:lstStyle/>
          <a:p>
            <a:pPr indent="0" lvl="0" marL="0" rtl="0" algn="r">
              <a:lnSpc>
                <a:spcPct val="91064"/>
              </a:lnSpc>
              <a:spcBef>
                <a:spcPts val="0"/>
              </a:spcBef>
              <a:spcAft>
                <a:spcPts val="0"/>
              </a:spcAft>
              <a:buNone/>
            </a:pPr>
            <a:r>
              <a:rPr lang="en" sz="1000">
                <a:highlight>
                  <a:srgbClr val="FFFFFF"/>
                </a:highlight>
              </a:rPr>
              <a:t>THE IMAGE OF GOD</a:t>
            </a:r>
            <a:endParaRPr sz="1000">
              <a:highlight>
                <a:srgbClr val="FFFFFF"/>
              </a:highlight>
            </a:endParaRPr>
          </a:p>
          <a:p>
            <a:pPr indent="0" lvl="0" marL="0" rtl="0" algn="r">
              <a:lnSpc>
                <a:spcPct val="91064"/>
              </a:lnSpc>
              <a:spcBef>
                <a:spcPts val="0"/>
              </a:spcBef>
              <a:spcAft>
                <a:spcPts val="0"/>
              </a:spcAft>
              <a:buNone/>
            </a:pPr>
            <a:r>
              <a:rPr lang="en" sz="700">
                <a:highlight>
                  <a:srgbClr val="FFFFFF"/>
                </a:highlight>
              </a:rPr>
              <a:t>A RESEARCH PAPER IDENTIFYING AND DETAILING </a:t>
            </a:r>
            <a:endParaRPr sz="700">
              <a:highlight>
                <a:srgbClr val="FFFFFF"/>
              </a:highlight>
            </a:endParaRPr>
          </a:p>
          <a:p>
            <a:pPr indent="0" lvl="0" marL="0" rtl="0" algn="r">
              <a:lnSpc>
                <a:spcPct val="91064"/>
              </a:lnSpc>
              <a:spcBef>
                <a:spcPts val="0"/>
              </a:spcBef>
              <a:spcAft>
                <a:spcPts val="0"/>
              </a:spcAft>
              <a:buNone/>
            </a:pPr>
            <a:r>
              <a:rPr lang="en" sz="700">
                <a:highlight>
                  <a:srgbClr val="FFFFFF"/>
                </a:highlight>
              </a:rPr>
              <a:t>THE FORM, CONTENT AND FUNCTION OF </a:t>
            </a:r>
            <a:endParaRPr sz="700">
              <a:highlight>
                <a:srgbClr val="FFFFFF"/>
              </a:highlight>
            </a:endParaRPr>
          </a:p>
          <a:p>
            <a:pPr indent="0" lvl="0" marL="0" rtl="0" algn="r">
              <a:lnSpc>
                <a:spcPct val="91064"/>
              </a:lnSpc>
              <a:spcBef>
                <a:spcPts val="0"/>
              </a:spcBef>
              <a:spcAft>
                <a:spcPts val="0"/>
              </a:spcAft>
              <a:buNone/>
            </a:pPr>
            <a:r>
              <a:rPr lang="en" sz="700">
                <a:highlight>
                  <a:srgbClr val="FFFFFF"/>
                </a:highlight>
              </a:rPr>
              <a:t>THE IMAGE OF GOD IN WHICH </a:t>
            </a:r>
            <a:endParaRPr sz="700">
              <a:highlight>
                <a:srgbClr val="FFFFFF"/>
              </a:highlight>
            </a:endParaRPr>
          </a:p>
          <a:p>
            <a:pPr indent="0" lvl="0" marL="0" rtl="0" algn="r">
              <a:lnSpc>
                <a:spcPct val="91064"/>
              </a:lnSpc>
              <a:spcBef>
                <a:spcPts val="0"/>
              </a:spcBef>
              <a:spcAft>
                <a:spcPts val="0"/>
              </a:spcAft>
              <a:buNone/>
            </a:pPr>
            <a:r>
              <a:rPr lang="en" sz="700">
                <a:highlight>
                  <a:srgbClr val="FFFFFF"/>
                </a:highlight>
              </a:rPr>
              <a:t>MAN WAS MADE.</a:t>
            </a:r>
            <a:endParaRPr sz="700">
              <a:highlight>
                <a:srgbClr val="FFFFFF"/>
              </a:highlight>
            </a:endParaRPr>
          </a:p>
          <a:p>
            <a:pPr indent="0" lvl="0" marL="0" rtl="0" algn="r">
              <a:lnSpc>
                <a:spcPct val="91064"/>
              </a:lnSpc>
              <a:spcBef>
                <a:spcPts val="0"/>
              </a:spcBef>
              <a:spcAft>
                <a:spcPts val="0"/>
              </a:spcAft>
              <a:buNone/>
            </a:pPr>
            <a:r>
              <a:rPr lang="en" sz="400">
                <a:highlight>
                  <a:srgbClr val="FFFFFF"/>
                </a:highlight>
              </a:rPr>
              <a:t>F16 TH201: BIBLICAL DOCTRINES</a:t>
            </a:r>
            <a:endParaRPr sz="400">
              <a:highlight>
                <a:srgbClr val="FFFFFF"/>
              </a:highlight>
            </a:endParaRPr>
          </a:p>
          <a:p>
            <a:pPr indent="0" lvl="0" marL="0" rtl="0" algn="r">
              <a:lnSpc>
                <a:spcPct val="91064"/>
              </a:lnSpc>
              <a:spcBef>
                <a:spcPts val="0"/>
              </a:spcBef>
              <a:spcAft>
                <a:spcPts val="0"/>
              </a:spcAft>
              <a:buNone/>
            </a:pPr>
            <a:r>
              <a:rPr lang="en" sz="400">
                <a:highlight>
                  <a:srgbClr val="FFFFFF"/>
                </a:highlight>
              </a:rPr>
              <a:t>BY</a:t>
            </a:r>
            <a:endParaRPr sz="400">
              <a:highlight>
                <a:srgbClr val="FFFFFF"/>
              </a:highlight>
            </a:endParaRPr>
          </a:p>
          <a:p>
            <a:pPr indent="0" lvl="0" marL="0" rtl="0" algn="r">
              <a:lnSpc>
                <a:spcPct val="91064"/>
              </a:lnSpc>
              <a:spcBef>
                <a:spcPts val="0"/>
              </a:spcBef>
              <a:spcAft>
                <a:spcPts val="0"/>
              </a:spcAft>
              <a:buNone/>
            </a:pPr>
            <a:r>
              <a:rPr lang="en" sz="400">
                <a:highlight>
                  <a:srgbClr val="FFFFFF"/>
                </a:highlight>
              </a:rPr>
              <a:t>THOMAS ALBERT KILIAN III</a:t>
            </a:r>
            <a:endParaRPr sz="400">
              <a:highlight>
                <a:srgbClr val="FFFFFF"/>
              </a:highlight>
            </a:endParaRPr>
          </a:p>
          <a:p>
            <a:pPr indent="0" lvl="0" marL="0" rtl="0" algn="r">
              <a:lnSpc>
                <a:spcPct val="91064"/>
              </a:lnSpc>
              <a:spcBef>
                <a:spcPts val="0"/>
              </a:spcBef>
              <a:spcAft>
                <a:spcPts val="0"/>
              </a:spcAft>
              <a:buNone/>
            </a:pPr>
            <a:r>
              <a:rPr lang="en" sz="400">
                <a:highlight>
                  <a:srgbClr val="FFFFFF"/>
                </a:highlight>
              </a:rPr>
              <a:t>ELIZABETH CITY, NORTH CAROLINA</a:t>
            </a:r>
            <a:endParaRPr sz="400">
              <a:highlight>
                <a:srgbClr val="FFFFFF"/>
              </a:highlight>
            </a:endParaRPr>
          </a:p>
          <a:p>
            <a:pPr indent="0" lvl="0" marL="0" rtl="0" algn="r">
              <a:lnSpc>
                <a:spcPct val="91064"/>
              </a:lnSpc>
              <a:spcBef>
                <a:spcPts val="0"/>
              </a:spcBef>
              <a:spcAft>
                <a:spcPts val="0"/>
              </a:spcAft>
              <a:buNone/>
            </a:pPr>
            <a:r>
              <a:rPr lang="en" sz="400">
                <a:highlight>
                  <a:srgbClr val="FFFFFF"/>
                </a:highlight>
              </a:rPr>
              <a:t>DECEMBER 8, 2016</a:t>
            </a:r>
            <a:endParaRPr sz="800">
              <a:highlight>
                <a:srgbClr val="FFFFFF"/>
              </a:highlight>
            </a:endParaRPr>
          </a:p>
        </p:txBody>
      </p:sp>
      <p:sp>
        <p:nvSpPr>
          <p:cNvPr id="137" name="Google Shape;137;p25"/>
          <p:cNvSpPr txBox="1"/>
          <p:nvPr/>
        </p:nvSpPr>
        <p:spPr>
          <a:xfrm>
            <a:off x="4815225" y="155650"/>
            <a:ext cx="4075200" cy="58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000">
                <a:solidFill>
                  <a:srgbClr val="FFFFFF"/>
                </a:solidFill>
                <a:latin typeface="Calibri"/>
                <a:ea typeface="Calibri"/>
                <a:cs typeface="Calibri"/>
                <a:sym typeface="Calibri"/>
              </a:rPr>
              <a:t>Darwin said that all species including humans were not created independently but they descended from a common ancestor from then  life on the planet began to diversify.</a:t>
            </a:r>
            <a:endParaRPr sz="300">
              <a:solidFill>
                <a:srgbClr val="FFFFFF"/>
              </a:solidFill>
            </a:endParaRPr>
          </a:p>
        </p:txBody>
      </p:sp>
      <p:cxnSp>
        <p:nvCxnSpPr>
          <p:cNvPr id="138" name="Google Shape;138;p25"/>
          <p:cNvCxnSpPr/>
          <p:nvPr/>
        </p:nvCxnSpPr>
        <p:spPr>
          <a:xfrm>
            <a:off x="4634100" y="778250"/>
            <a:ext cx="0" cy="36648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alpha val="95690"/>
          </a:srgbClr>
        </a:solidFill>
      </p:bgPr>
    </p:bg>
    <p:spTree>
      <p:nvGrpSpPr>
        <p:cNvPr id="142" name="Shape 142"/>
        <p:cNvGrpSpPr/>
        <p:nvPr/>
      </p:nvGrpSpPr>
      <p:grpSpPr>
        <a:xfrm>
          <a:off x="0" y="0"/>
          <a:ext cx="0" cy="0"/>
          <a:chOff x="0" y="0"/>
          <a:chExt cx="0" cy="0"/>
        </a:xfrm>
      </p:grpSpPr>
      <p:sp>
        <p:nvSpPr>
          <p:cNvPr id="143" name="Google Shape;143;p26"/>
          <p:cNvSpPr txBox="1"/>
          <p:nvPr/>
        </p:nvSpPr>
        <p:spPr>
          <a:xfrm>
            <a:off x="28300" y="829025"/>
            <a:ext cx="3509400" cy="4030200"/>
          </a:xfrm>
          <a:prstGeom prst="rect">
            <a:avLst/>
          </a:prstGeom>
          <a:noFill/>
          <a:ln>
            <a:noFill/>
          </a:ln>
        </p:spPr>
        <p:txBody>
          <a:bodyPr anchorCtr="0" anchor="t" bIns="91425" lIns="91425" spcFirstLastPara="1" rIns="91425" wrap="square" tIns="91425">
            <a:noAutofit/>
          </a:bodyPr>
          <a:lstStyle/>
          <a:p>
            <a:pPr indent="-317500" lvl="0" marL="457200" rtl="0" algn="l">
              <a:lnSpc>
                <a:spcPct val="140000"/>
              </a:lnSpc>
              <a:spcBef>
                <a:spcPts val="0"/>
              </a:spcBef>
              <a:spcAft>
                <a:spcPts val="0"/>
              </a:spcAft>
              <a:buSzPts val="1400"/>
              <a:buChar char="●"/>
            </a:pPr>
            <a:r>
              <a:rPr lang="en" sz="1100">
                <a:solidFill>
                  <a:srgbClr val="222222"/>
                </a:solidFill>
              </a:rPr>
              <a:t>Beyond the myths and rituals, the temples and cathedrals, the dos and don'ts that have, for millennia, separated humanity into different and often competing camps of belief.</a:t>
            </a:r>
            <a:br>
              <a:rPr lang="en" sz="1100">
                <a:solidFill>
                  <a:srgbClr val="222222"/>
                </a:solidFill>
              </a:rPr>
            </a:br>
            <a:endParaRPr sz="1100">
              <a:solidFill>
                <a:srgbClr val="222222"/>
              </a:solidFill>
            </a:endParaRPr>
          </a:p>
          <a:p>
            <a:pPr indent="-317500" lvl="0" marL="457200" rtl="0" algn="l">
              <a:lnSpc>
                <a:spcPct val="140000"/>
              </a:lnSpc>
              <a:spcBef>
                <a:spcPts val="0"/>
              </a:spcBef>
              <a:spcAft>
                <a:spcPts val="0"/>
              </a:spcAft>
              <a:buSzPts val="1400"/>
              <a:buChar char="●"/>
            </a:pPr>
            <a:r>
              <a:rPr lang="en" sz="1100">
                <a:solidFill>
                  <a:srgbClr val="222222"/>
                </a:solidFill>
              </a:rPr>
              <a:t>Religion is little more than a "language" made up of symbols and metaphors that allows believers to communicate, to one another and to themselves, the ineffable experience of faith.</a:t>
            </a:r>
            <a:br>
              <a:rPr lang="en" sz="1100">
                <a:solidFill>
                  <a:srgbClr val="222222"/>
                </a:solidFill>
              </a:rPr>
            </a:br>
            <a:endParaRPr sz="1100">
              <a:solidFill>
                <a:srgbClr val="222222"/>
              </a:solidFill>
            </a:endParaRPr>
          </a:p>
          <a:p>
            <a:pPr indent="-298450" lvl="0" marL="457200" rtl="0" algn="l">
              <a:lnSpc>
                <a:spcPct val="140000"/>
              </a:lnSpc>
              <a:spcBef>
                <a:spcPts val="0"/>
              </a:spcBef>
              <a:spcAft>
                <a:spcPts val="0"/>
              </a:spcAft>
              <a:buClr>
                <a:srgbClr val="222222"/>
              </a:buClr>
              <a:buSzPts val="1100"/>
              <a:buChar char="●"/>
            </a:pPr>
            <a:r>
              <a:rPr lang="en" sz="1100">
                <a:solidFill>
                  <a:srgbClr val="222222"/>
                </a:solidFill>
              </a:rPr>
              <a:t>It's just that, though there has been one symbol that has stood out as a universal and supreme-one grand metaphor for God from which practically every other symbol and metaphor in nearly all the world's religions have been   derived.</a:t>
            </a:r>
            <a:endParaRPr sz="1100">
              <a:solidFill>
                <a:srgbClr val="222222"/>
              </a:solidFill>
            </a:endParaRPr>
          </a:p>
        </p:txBody>
      </p:sp>
      <p:sp>
        <p:nvSpPr>
          <p:cNvPr id="144" name="Google Shape;144;p26"/>
          <p:cNvSpPr txBox="1"/>
          <p:nvPr/>
        </p:nvSpPr>
        <p:spPr>
          <a:xfrm>
            <a:off x="436625" y="192425"/>
            <a:ext cx="39924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Barrio"/>
                <a:ea typeface="Barrio"/>
                <a:cs typeface="Barrio"/>
                <a:sym typeface="Barrio"/>
              </a:rPr>
              <a:t>GODS </a:t>
            </a:r>
            <a:r>
              <a:rPr lang="en" sz="1200">
                <a:solidFill>
                  <a:srgbClr val="222222"/>
                </a:solidFill>
              </a:rPr>
              <a:t>(</a:t>
            </a:r>
            <a:r>
              <a:rPr lang="en" sz="1200">
                <a:solidFill>
                  <a:srgbClr val="222222"/>
                </a:solidFill>
              </a:rPr>
              <a:t>That is where religion comes in)</a:t>
            </a:r>
            <a:endParaRPr sz="2700">
              <a:latin typeface="Barrio"/>
              <a:ea typeface="Barrio"/>
              <a:cs typeface="Barrio"/>
              <a:sym typeface="Barrio"/>
            </a:endParaRPr>
          </a:p>
        </p:txBody>
      </p:sp>
      <p:pic>
        <p:nvPicPr>
          <p:cNvPr id="145" name="Google Shape;145;p26"/>
          <p:cNvPicPr preferRelativeResize="0"/>
          <p:nvPr/>
        </p:nvPicPr>
        <p:blipFill>
          <a:blip r:embed="rId3">
            <a:alphaModFix/>
          </a:blip>
          <a:stretch>
            <a:fillRect/>
          </a:stretch>
        </p:blipFill>
        <p:spPr>
          <a:xfrm>
            <a:off x="3704100" y="951850"/>
            <a:ext cx="5301651" cy="2982179"/>
          </a:xfrm>
          <a:prstGeom prst="rect">
            <a:avLst/>
          </a:prstGeom>
          <a:noFill/>
          <a:ln cap="flat" cmpd="sng" w="19050">
            <a:solidFill>
              <a:schemeClr val="dk2"/>
            </a:solidFill>
            <a:prstDash val="solid"/>
            <a:round/>
            <a:headEnd len="sm" w="sm" type="none"/>
            <a:tailEnd len="sm" w="sm" type="none"/>
          </a:ln>
        </p:spPr>
      </p:pic>
      <p:sp>
        <p:nvSpPr>
          <p:cNvPr id="146" name="Google Shape;146;p26"/>
          <p:cNvSpPr txBox="1"/>
          <p:nvPr/>
        </p:nvSpPr>
        <p:spPr>
          <a:xfrm>
            <a:off x="4930550" y="405395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656772"/>
                </a:solidFill>
                <a:highlight>
                  <a:srgbClr val="F6F6FA"/>
                </a:highlight>
              </a:rPr>
              <a:t>Collection: </a:t>
            </a:r>
            <a:r>
              <a:rPr b="1" lang="en" sz="1050">
                <a:solidFill>
                  <a:srgbClr val="0F1E8C"/>
                </a:solidFill>
                <a:highlight>
                  <a:srgbClr val="F6F6FA"/>
                </a:highlight>
                <a:uFill>
                  <a:noFill/>
                </a:uFill>
                <a:hlinkClick r:id="rId4">
                  <a:extLst>
                    <a:ext uri="{A12FA001-AC4F-418D-AE19-62706E023703}">
                      <ahyp:hlinkClr val="tx"/>
                    </a:ext>
                  </a:extLst>
                </a:hlinkClick>
              </a:rPr>
              <a:t>Sacred Journeys with Bruce Feiler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50" name="Shape 150"/>
        <p:cNvGrpSpPr/>
        <p:nvPr/>
      </p:nvGrpSpPr>
      <p:grpSpPr>
        <a:xfrm>
          <a:off x="0" y="0"/>
          <a:ext cx="0" cy="0"/>
          <a:chOff x="0" y="0"/>
          <a:chExt cx="0" cy="0"/>
        </a:xfrm>
      </p:grpSpPr>
      <p:sp>
        <p:nvSpPr>
          <p:cNvPr id="151" name="Google Shape;151;p27"/>
          <p:cNvSpPr txBox="1"/>
          <p:nvPr/>
        </p:nvSpPr>
        <p:spPr>
          <a:xfrm>
            <a:off x="174875" y="166800"/>
            <a:ext cx="5421300" cy="7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Human Origin before the “Theory Of Evolution”</a:t>
            </a:r>
            <a:endParaRPr sz="1700"/>
          </a:p>
        </p:txBody>
      </p:sp>
      <p:sp>
        <p:nvSpPr>
          <p:cNvPr id="152" name="Google Shape;152;p27"/>
          <p:cNvSpPr txBox="1"/>
          <p:nvPr/>
        </p:nvSpPr>
        <p:spPr>
          <a:xfrm>
            <a:off x="174875" y="841825"/>
            <a:ext cx="8463600" cy="41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libri"/>
                <a:ea typeface="Calibri"/>
                <a:cs typeface="Calibri"/>
                <a:sym typeface="Calibri"/>
              </a:rPr>
              <a:t>The origin of Earth, human beings and other species before the “theory of Evolution” by Charles Darwin was believed to have took place in a different manner and is still believed by a major portion of the society. People belonging to different cultural groups, that is people believing in different gods were and still believe in a theory of  human evolution taught to them which has been passed through ages via different means of stories, rituals and holy books they tend to follow and worship.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People following the the largest religion in the world named Christianity believe in the creation story of God and the first humans, Adam and Eve, as mentioned in the Holy Bible, a very similar story yet with vast differences, people with Islamic beliefs believe in the story of </a:t>
            </a:r>
            <a:r>
              <a:rPr lang="en" sz="1600">
                <a:solidFill>
                  <a:srgbClr val="222222"/>
                </a:solidFill>
                <a:latin typeface="Calibri"/>
                <a:ea typeface="Calibri"/>
                <a:cs typeface="Calibri"/>
                <a:sym typeface="Calibri"/>
              </a:rPr>
              <a:t>Âdam or Aadam (</a:t>
            </a:r>
            <a:r>
              <a:rPr lang="en" sz="1600">
                <a:solidFill>
                  <a:srgbClr val="0B0080"/>
                </a:solidFill>
                <a:uFill>
                  <a:noFill/>
                </a:uFill>
                <a:latin typeface="Calibri"/>
                <a:ea typeface="Calibri"/>
                <a:cs typeface="Calibri"/>
                <a:sym typeface="Calibri"/>
                <a:hlinkClick r:id="rId3">
                  <a:extLst>
                    <a:ext uri="{A12FA001-AC4F-418D-AE19-62706E023703}">
                      <ahyp:hlinkClr val="tx"/>
                    </a:ext>
                  </a:extLst>
                </a:hlinkClick>
              </a:rPr>
              <a:t>Arabic</a:t>
            </a:r>
            <a:r>
              <a:rPr lang="en" sz="1600">
                <a:solidFill>
                  <a:srgbClr val="222222"/>
                </a:solidFill>
                <a:latin typeface="Calibri"/>
                <a:ea typeface="Calibri"/>
                <a:cs typeface="Calibri"/>
                <a:sym typeface="Calibri"/>
              </a:rPr>
              <a:t>: آدم‎)  who is believed to have been the first </a:t>
            </a:r>
            <a:r>
              <a:rPr lang="en" sz="1600">
                <a:solidFill>
                  <a:srgbClr val="0B0080"/>
                </a:solidFill>
                <a:uFill>
                  <a:noFill/>
                </a:uFill>
                <a:latin typeface="Calibri"/>
                <a:ea typeface="Calibri"/>
                <a:cs typeface="Calibri"/>
                <a:sym typeface="Calibri"/>
                <a:hlinkClick r:id="rId4">
                  <a:extLst>
                    <a:ext uri="{A12FA001-AC4F-418D-AE19-62706E023703}">
                      <ahyp:hlinkClr val="tx"/>
                    </a:ext>
                  </a:extLst>
                </a:hlinkClick>
              </a:rPr>
              <a:t>human</a:t>
            </a:r>
            <a:r>
              <a:rPr lang="en" sz="1600">
                <a:solidFill>
                  <a:srgbClr val="222222"/>
                </a:solidFill>
                <a:latin typeface="Calibri"/>
                <a:ea typeface="Calibri"/>
                <a:cs typeface="Calibri"/>
                <a:sym typeface="Calibri"/>
              </a:rPr>
              <a:t> and </a:t>
            </a:r>
            <a:r>
              <a:rPr i="1" lang="en" sz="1600">
                <a:solidFill>
                  <a:srgbClr val="0B0080"/>
                </a:solidFill>
                <a:uFill>
                  <a:noFill/>
                </a:uFill>
                <a:latin typeface="Calibri"/>
                <a:ea typeface="Calibri"/>
                <a:cs typeface="Calibri"/>
                <a:sym typeface="Calibri"/>
                <a:hlinkClick r:id="rId5">
                  <a:extLst>
                    <a:ext uri="{A12FA001-AC4F-418D-AE19-62706E023703}">
                      <ahyp:hlinkClr val="tx"/>
                    </a:ext>
                  </a:extLst>
                </a:hlinkClick>
              </a:rPr>
              <a:t>nabi</a:t>
            </a:r>
            <a:r>
              <a:rPr lang="en" sz="1600">
                <a:solidFill>
                  <a:srgbClr val="222222"/>
                </a:solidFill>
                <a:latin typeface="Calibri"/>
                <a:ea typeface="Calibri"/>
                <a:cs typeface="Calibri"/>
                <a:sym typeface="Calibri"/>
              </a:rPr>
              <a:t> on </a:t>
            </a:r>
            <a:r>
              <a:rPr lang="en" sz="1600">
                <a:solidFill>
                  <a:srgbClr val="0B0080"/>
                </a:solidFill>
                <a:uFill>
                  <a:noFill/>
                </a:uFill>
                <a:latin typeface="Calibri"/>
                <a:ea typeface="Calibri"/>
                <a:cs typeface="Calibri"/>
                <a:sym typeface="Calibri"/>
                <a:hlinkClick r:id="rId6">
                  <a:extLst>
                    <a:ext uri="{A12FA001-AC4F-418D-AE19-62706E023703}">
                      <ahyp:hlinkClr val="tx"/>
                    </a:ext>
                  </a:extLst>
                </a:hlinkClick>
              </a:rPr>
              <a:t>Earth</a:t>
            </a:r>
            <a:r>
              <a:rPr lang="en" sz="1600">
                <a:solidFill>
                  <a:srgbClr val="222222"/>
                </a:solidFill>
                <a:latin typeface="Calibri"/>
                <a:ea typeface="Calibri"/>
                <a:cs typeface="Calibri"/>
                <a:sym typeface="Calibri"/>
              </a:rPr>
              <a:t>.</a:t>
            </a:r>
            <a:r>
              <a:rPr baseline="30000" lang="en" sz="1600">
                <a:solidFill>
                  <a:srgbClr val="222222"/>
                </a:solidFill>
                <a:latin typeface="Calibri"/>
                <a:ea typeface="Calibri"/>
                <a:cs typeface="Calibri"/>
                <a:sym typeface="Calibri"/>
              </a:rPr>
              <a:t> </a:t>
            </a:r>
            <a:r>
              <a:rPr lang="en" sz="1600">
                <a:solidFill>
                  <a:srgbClr val="222222"/>
                </a:solidFill>
                <a:latin typeface="Calibri"/>
                <a:ea typeface="Calibri"/>
                <a:cs typeface="Calibri"/>
                <a:sym typeface="Calibri"/>
              </a:rPr>
              <a:t>Adam's role as the father of the human race is looked upon by Muslims with reverence. </a:t>
            </a:r>
            <a:r>
              <a:rPr lang="en" sz="1600">
                <a:solidFill>
                  <a:srgbClr val="222222"/>
                </a:solidFill>
                <a:latin typeface="Calibri"/>
                <a:ea typeface="Calibri"/>
                <a:cs typeface="Calibri"/>
                <a:sym typeface="Calibri"/>
              </a:rPr>
              <a:t>Muslims also refer to his wife, Haawa (</a:t>
            </a:r>
            <a:r>
              <a:rPr lang="en" sz="1600">
                <a:solidFill>
                  <a:srgbClr val="0B0080"/>
                </a:solidFill>
                <a:uFill>
                  <a:noFill/>
                </a:uFill>
                <a:latin typeface="Calibri"/>
                <a:ea typeface="Calibri"/>
                <a:cs typeface="Calibri"/>
                <a:sym typeface="Calibri"/>
                <a:hlinkClick r:id="rId7">
                  <a:extLst>
                    <a:ext uri="{A12FA001-AC4F-418D-AE19-62706E023703}">
                      <ahyp:hlinkClr val="tx"/>
                    </a:ext>
                  </a:extLst>
                </a:hlinkClick>
              </a:rPr>
              <a:t>Arabic</a:t>
            </a:r>
            <a:r>
              <a:rPr lang="en" sz="1600">
                <a:solidFill>
                  <a:srgbClr val="222222"/>
                </a:solidFill>
                <a:latin typeface="Calibri"/>
                <a:ea typeface="Calibri"/>
                <a:cs typeface="Calibri"/>
                <a:sym typeface="Calibri"/>
              </a:rPr>
              <a:t>: حَـواء‎</a:t>
            </a:r>
            <a:r>
              <a:rPr lang="en" sz="1600">
                <a:solidFill>
                  <a:srgbClr val="222222"/>
                </a:solidFill>
                <a:latin typeface="Calibri"/>
                <a:ea typeface="Calibri"/>
                <a:cs typeface="Calibri"/>
                <a:sym typeface="Calibri"/>
              </a:rPr>
              <a:t>, </a:t>
            </a:r>
            <a:r>
              <a:rPr lang="en" sz="1600">
                <a:solidFill>
                  <a:srgbClr val="0B0080"/>
                </a:solidFill>
                <a:uFill>
                  <a:noFill/>
                </a:uFill>
                <a:latin typeface="Calibri"/>
                <a:ea typeface="Calibri"/>
                <a:cs typeface="Calibri"/>
                <a:sym typeface="Calibri"/>
                <a:hlinkClick r:id="rId8">
                  <a:extLst>
                    <a:ext uri="{A12FA001-AC4F-418D-AE19-62706E023703}">
                      <ahyp:hlinkClr val="tx"/>
                    </a:ext>
                  </a:extLst>
                </a:hlinkClick>
              </a:rPr>
              <a:t>Eve</a:t>
            </a:r>
            <a:r>
              <a:rPr lang="en" sz="1600">
                <a:solidFill>
                  <a:srgbClr val="222222"/>
                </a:solidFill>
                <a:latin typeface="Calibri"/>
                <a:ea typeface="Calibri"/>
                <a:cs typeface="Calibri"/>
                <a:sym typeface="Calibri"/>
              </a:rPr>
              <a:t>), as the "mother of mankind".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Hinduism whereas has a totally different creation story of humankind on earth and as we go deep we find that hinduism describes more than one creation story of existence of life on earth.</a:t>
            </a:r>
            <a:endParaRPr sz="16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56" name="Shape 156"/>
        <p:cNvGrpSpPr/>
        <p:nvPr/>
      </p:nvGrpSpPr>
      <p:grpSpPr>
        <a:xfrm>
          <a:off x="0" y="0"/>
          <a:ext cx="0" cy="0"/>
          <a:chOff x="0" y="0"/>
          <a:chExt cx="0" cy="0"/>
        </a:xfrm>
      </p:grpSpPr>
      <p:pic>
        <p:nvPicPr>
          <p:cNvPr id="157" name="Google Shape;157;p28"/>
          <p:cNvPicPr preferRelativeResize="0"/>
          <p:nvPr/>
        </p:nvPicPr>
        <p:blipFill>
          <a:blip r:embed="rId3">
            <a:alphaModFix/>
          </a:blip>
          <a:stretch>
            <a:fillRect/>
          </a:stretch>
        </p:blipFill>
        <p:spPr>
          <a:xfrm>
            <a:off x="6531825" y="843525"/>
            <a:ext cx="2076450" cy="3352800"/>
          </a:xfrm>
          <a:prstGeom prst="rect">
            <a:avLst/>
          </a:prstGeom>
          <a:noFill/>
          <a:ln cap="flat" cmpd="sng" w="28575">
            <a:solidFill>
              <a:srgbClr val="1385C2"/>
            </a:solidFill>
            <a:prstDash val="solid"/>
            <a:round/>
            <a:headEnd len="sm" w="sm" type="none"/>
            <a:tailEnd len="sm" w="sm" type="none"/>
          </a:ln>
        </p:spPr>
      </p:pic>
      <p:sp>
        <p:nvSpPr>
          <p:cNvPr id="158" name="Google Shape;158;p28"/>
          <p:cNvSpPr txBox="1"/>
          <p:nvPr/>
        </p:nvSpPr>
        <p:spPr>
          <a:xfrm>
            <a:off x="66600" y="402900"/>
            <a:ext cx="5972400" cy="474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n" sz="1200">
                <a:latin typeface="Calibri"/>
                <a:ea typeface="Calibri"/>
                <a:cs typeface="Calibri"/>
                <a:sym typeface="Calibri"/>
              </a:rPr>
              <a:t>Christianity is an </a:t>
            </a:r>
            <a:r>
              <a:rPr lang="en" sz="1200">
                <a:uFill>
                  <a:noFill/>
                </a:uFill>
                <a:latin typeface="Calibri"/>
                <a:ea typeface="Calibri"/>
                <a:cs typeface="Calibri"/>
                <a:sym typeface="Calibri"/>
                <a:hlinkClick r:id="rId4"/>
              </a:rPr>
              <a:t>Abrahamic</a:t>
            </a:r>
            <a:r>
              <a:rPr lang="en" sz="1200">
                <a:latin typeface="Calibri"/>
                <a:ea typeface="Calibri"/>
                <a:cs typeface="Calibri"/>
                <a:sym typeface="Calibri"/>
              </a:rPr>
              <a:t> </a:t>
            </a:r>
            <a:r>
              <a:rPr lang="en" sz="1200">
                <a:uFill>
                  <a:noFill/>
                </a:uFill>
                <a:latin typeface="Calibri"/>
                <a:ea typeface="Calibri"/>
                <a:cs typeface="Calibri"/>
                <a:sym typeface="Calibri"/>
                <a:hlinkClick r:id="rId5"/>
              </a:rPr>
              <a:t>monotheistic</a:t>
            </a:r>
            <a:r>
              <a:rPr lang="en" sz="1200">
                <a:latin typeface="Calibri"/>
                <a:ea typeface="Calibri"/>
                <a:cs typeface="Calibri"/>
                <a:sym typeface="Calibri"/>
              </a:rPr>
              <a:t> </a:t>
            </a:r>
            <a:r>
              <a:rPr lang="en" sz="1200">
                <a:uFill>
                  <a:noFill/>
                </a:uFill>
                <a:latin typeface="Calibri"/>
                <a:ea typeface="Calibri"/>
                <a:cs typeface="Calibri"/>
                <a:sym typeface="Calibri"/>
                <a:hlinkClick r:id="rId6"/>
              </a:rPr>
              <a:t>religion</a:t>
            </a:r>
            <a:r>
              <a:rPr lang="en" sz="1200">
                <a:latin typeface="Calibri"/>
                <a:ea typeface="Calibri"/>
                <a:cs typeface="Calibri"/>
                <a:sym typeface="Calibri"/>
              </a:rPr>
              <a:t> based on the </a:t>
            </a:r>
            <a:r>
              <a:rPr lang="en" sz="1200">
                <a:uFill>
                  <a:noFill/>
                </a:uFill>
                <a:latin typeface="Calibri"/>
                <a:ea typeface="Calibri"/>
                <a:cs typeface="Calibri"/>
                <a:sym typeface="Calibri"/>
                <a:hlinkClick r:id="rId7"/>
              </a:rPr>
              <a:t>life</a:t>
            </a:r>
            <a:r>
              <a:rPr lang="en" sz="1200">
                <a:latin typeface="Calibri"/>
                <a:ea typeface="Calibri"/>
                <a:cs typeface="Calibri"/>
                <a:sym typeface="Calibri"/>
              </a:rPr>
              <a:t> and teachings of </a:t>
            </a:r>
            <a:r>
              <a:rPr lang="en" sz="1200">
                <a:uFill>
                  <a:noFill/>
                </a:uFill>
                <a:latin typeface="Calibri"/>
                <a:ea typeface="Calibri"/>
                <a:cs typeface="Calibri"/>
                <a:sym typeface="Calibri"/>
                <a:hlinkClick r:id="rId8"/>
              </a:rPr>
              <a:t>Jesus of Nazareth</a:t>
            </a:r>
            <a:r>
              <a:rPr lang="en" sz="1200">
                <a:latin typeface="Calibri"/>
                <a:ea typeface="Calibri"/>
                <a:cs typeface="Calibri"/>
                <a:sym typeface="Calibri"/>
              </a:rPr>
              <a:t>. Its adherents, known as </a:t>
            </a:r>
            <a:r>
              <a:rPr lang="en" sz="1200">
                <a:uFill>
                  <a:noFill/>
                </a:uFill>
                <a:latin typeface="Calibri"/>
                <a:ea typeface="Calibri"/>
                <a:cs typeface="Calibri"/>
                <a:sym typeface="Calibri"/>
                <a:hlinkClick r:id="rId9"/>
              </a:rPr>
              <a:t>Christians</a:t>
            </a:r>
            <a:r>
              <a:rPr lang="en" sz="1200">
                <a:latin typeface="Calibri"/>
                <a:ea typeface="Calibri"/>
                <a:cs typeface="Calibri"/>
                <a:sym typeface="Calibri"/>
              </a:rPr>
              <a:t>, believe that Jesus is the </a:t>
            </a:r>
            <a:r>
              <a:rPr lang="en" sz="1200">
                <a:uFill>
                  <a:noFill/>
                </a:uFill>
                <a:latin typeface="Calibri"/>
                <a:ea typeface="Calibri"/>
                <a:cs typeface="Calibri"/>
                <a:sym typeface="Calibri"/>
                <a:hlinkClick r:id="rId10"/>
              </a:rPr>
              <a:t>Christ</a:t>
            </a:r>
            <a:r>
              <a:rPr lang="en" sz="1200">
                <a:latin typeface="Calibri"/>
                <a:ea typeface="Calibri"/>
                <a:cs typeface="Calibri"/>
                <a:sym typeface="Calibri"/>
              </a:rPr>
              <a:t>, whose coming as the </a:t>
            </a:r>
            <a:r>
              <a:rPr lang="en" sz="1200">
                <a:uFill>
                  <a:noFill/>
                </a:uFill>
                <a:latin typeface="Calibri"/>
                <a:ea typeface="Calibri"/>
                <a:cs typeface="Calibri"/>
                <a:sym typeface="Calibri"/>
                <a:hlinkClick r:id="rId11"/>
              </a:rPr>
              <a:t>messiah</a:t>
            </a:r>
            <a:r>
              <a:rPr lang="en" sz="1200">
                <a:latin typeface="Calibri"/>
                <a:ea typeface="Calibri"/>
                <a:cs typeface="Calibri"/>
                <a:sym typeface="Calibri"/>
              </a:rPr>
              <a:t> was </a:t>
            </a:r>
            <a:r>
              <a:rPr lang="en" sz="1200">
                <a:uFill>
                  <a:noFill/>
                </a:uFill>
                <a:latin typeface="Calibri"/>
                <a:ea typeface="Calibri"/>
                <a:cs typeface="Calibri"/>
                <a:sym typeface="Calibri"/>
                <a:hlinkClick r:id="rId12"/>
              </a:rPr>
              <a:t>prophesied</a:t>
            </a:r>
            <a:r>
              <a:rPr lang="en" sz="1200">
                <a:latin typeface="Calibri"/>
                <a:ea typeface="Calibri"/>
                <a:cs typeface="Calibri"/>
                <a:sym typeface="Calibri"/>
              </a:rPr>
              <a:t> in the </a:t>
            </a:r>
            <a:r>
              <a:rPr lang="en" sz="1200">
                <a:uFill>
                  <a:noFill/>
                </a:uFill>
                <a:latin typeface="Calibri"/>
                <a:ea typeface="Calibri"/>
                <a:cs typeface="Calibri"/>
                <a:sym typeface="Calibri"/>
                <a:hlinkClick r:id="rId13"/>
              </a:rPr>
              <a:t>Hebrew Bible</a:t>
            </a:r>
            <a:r>
              <a:rPr lang="en" sz="1200">
                <a:latin typeface="Calibri"/>
                <a:ea typeface="Calibri"/>
                <a:cs typeface="Calibri"/>
                <a:sym typeface="Calibri"/>
              </a:rPr>
              <a:t>, called the </a:t>
            </a:r>
            <a:r>
              <a:rPr lang="en" sz="1200">
                <a:uFill>
                  <a:noFill/>
                </a:uFill>
                <a:latin typeface="Calibri"/>
                <a:ea typeface="Calibri"/>
                <a:cs typeface="Calibri"/>
                <a:sym typeface="Calibri"/>
                <a:hlinkClick r:id="rId14"/>
              </a:rPr>
              <a:t>Old Testament</a:t>
            </a:r>
            <a:r>
              <a:rPr lang="en" sz="1200">
                <a:latin typeface="Calibri"/>
                <a:ea typeface="Calibri"/>
                <a:cs typeface="Calibri"/>
                <a:sym typeface="Calibri"/>
              </a:rPr>
              <a:t> in Christianity, and chronicled in the </a:t>
            </a:r>
            <a:r>
              <a:rPr lang="en" sz="1200">
                <a:uFill>
                  <a:noFill/>
                </a:uFill>
                <a:latin typeface="Calibri"/>
                <a:ea typeface="Calibri"/>
                <a:cs typeface="Calibri"/>
                <a:sym typeface="Calibri"/>
                <a:hlinkClick r:id="rId15"/>
              </a:rPr>
              <a:t>New Testament</a:t>
            </a:r>
            <a:r>
              <a:rPr lang="en" sz="1200">
                <a:latin typeface="Calibri"/>
                <a:ea typeface="Calibri"/>
                <a:cs typeface="Calibri"/>
                <a:sym typeface="Calibri"/>
              </a:rPr>
              <a:t>. It is the </a:t>
            </a:r>
            <a:r>
              <a:rPr lang="en" sz="1200">
                <a:uFill>
                  <a:noFill/>
                </a:uFill>
                <a:latin typeface="Calibri"/>
                <a:ea typeface="Calibri"/>
                <a:cs typeface="Calibri"/>
                <a:sym typeface="Calibri"/>
                <a:hlinkClick r:id="rId16"/>
              </a:rPr>
              <a:t>world's largest religion</a:t>
            </a:r>
            <a:r>
              <a:rPr lang="en" sz="1200">
                <a:latin typeface="Calibri"/>
                <a:ea typeface="Calibri"/>
                <a:cs typeface="Calibri"/>
                <a:sym typeface="Calibri"/>
              </a:rPr>
              <a:t> with about 2.4 billion followers.</a:t>
            </a:r>
            <a:endParaRPr sz="1200">
              <a:latin typeface="Calibri"/>
              <a:ea typeface="Calibri"/>
              <a:cs typeface="Calibri"/>
              <a:sym typeface="Calibri"/>
            </a:endParaRPr>
          </a:p>
          <a:p>
            <a:pPr indent="0" lvl="0" marL="0" rtl="0" algn="l">
              <a:spcBef>
                <a:spcPts val="50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The vast group of people who follow Christianity believe in the story of Adam and Eve as the origin of human life on earth as described in The Holy Bible.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According to Bible, God, the creator of everything from nothingness, he created water, vegetation, day and night and then created the first man Adam and from a bone from the rib of Adam created the first woman Eve. Adam and Eve were allowed to live in heaven and enjoy the all the leisures just not to touch and eat from the forbidden tree of knowledge. As time passed and due to the basic traits of human beings Adam and Eve forgot about this command of God. The devil also created by God in form of a serpent manipulated Eve to eat that apple and Adam and Eve both ate from that tree. When God came to know about this mistake of Adam and Eve, he asked them to descend from the Garden of Eden to Earth as a punishment when Adam reasoned with God about placing the apple and Eve in his life.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This story has been a part of the Bible and has been described in the first three chapters of it.</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To understand the story of human origin we will go on which line to line text analysis of the first three chapters of The holy Bible in the coming slides.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159" name="Google Shape;159;p28"/>
          <p:cNvSpPr txBox="1"/>
          <p:nvPr/>
        </p:nvSpPr>
        <p:spPr>
          <a:xfrm>
            <a:off x="0" y="51800"/>
            <a:ext cx="4255200" cy="512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Christianity</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63" name="Shape 163"/>
        <p:cNvGrpSpPr/>
        <p:nvPr/>
      </p:nvGrpSpPr>
      <p:grpSpPr>
        <a:xfrm>
          <a:off x="0" y="0"/>
          <a:ext cx="0" cy="0"/>
          <a:chOff x="0" y="0"/>
          <a:chExt cx="0" cy="0"/>
        </a:xfrm>
      </p:grpSpPr>
      <p:pic>
        <p:nvPicPr>
          <p:cNvPr id="164" name="Google Shape;164;p29"/>
          <p:cNvPicPr preferRelativeResize="0"/>
          <p:nvPr/>
        </p:nvPicPr>
        <p:blipFill>
          <a:blip r:embed="rId3">
            <a:alphaModFix/>
          </a:blip>
          <a:stretch>
            <a:fillRect/>
          </a:stretch>
        </p:blipFill>
        <p:spPr>
          <a:xfrm>
            <a:off x="6820475" y="1047488"/>
            <a:ext cx="2126975" cy="3259075"/>
          </a:xfrm>
          <a:prstGeom prst="rect">
            <a:avLst/>
          </a:prstGeom>
          <a:noFill/>
          <a:ln cap="flat" cmpd="sng" w="28575">
            <a:solidFill>
              <a:srgbClr val="1385C2"/>
            </a:solidFill>
            <a:prstDash val="solid"/>
            <a:round/>
            <a:headEnd len="sm" w="sm" type="none"/>
            <a:tailEnd len="sm" w="sm" type="none"/>
          </a:ln>
        </p:spPr>
      </p:pic>
      <p:sp>
        <p:nvSpPr>
          <p:cNvPr id="165" name="Google Shape;165;p29"/>
          <p:cNvSpPr txBox="1"/>
          <p:nvPr/>
        </p:nvSpPr>
        <p:spPr>
          <a:xfrm>
            <a:off x="207225" y="347825"/>
            <a:ext cx="5846700" cy="45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txBox="1"/>
          <p:nvPr/>
        </p:nvSpPr>
        <p:spPr>
          <a:xfrm>
            <a:off x="111000" y="447375"/>
            <a:ext cx="6564300" cy="46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latin typeface="Calibri"/>
                <a:ea typeface="Calibri"/>
                <a:cs typeface="Calibri"/>
                <a:sym typeface="Calibri"/>
              </a:rPr>
              <a:t>Islam is an </a:t>
            </a:r>
            <a:r>
              <a:rPr lang="en" sz="1100">
                <a:uFill>
                  <a:noFill/>
                </a:uFill>
                <a:latin typeface="Calibri"/>
                <a:ea typeface="Calibri"/>
                <a:cs typeface="Calibri"/>
                <a:sym typeface="Calibri"/>
                <a:hlinkClick r:id="rId4"/>
              </a:rPr>
              <a:t>Abrahamic</a:t>
            </a:r>
            <a:r>
              <a:rPr lang="en" sz="1100">
                <a:latin typeface="Calibri"/>
                <a:ea typeface="Calibri"/>
                <a:cs typeface="Calibri"/>
                <a:sym typeface="Calibri"/>
              </a:rPr>
              <a:t> </a:t>
            </a:r>
            <a:r>
              <a:rPr lang="en" sz="1100">
                <a:uFill>
                  <a:noFill/>
                </a:uFill>
                <a:latin typeface="Calibri"/>
                <a:ea typeface="Calibri"/>
                <a:cs typeface="Calibri"/>
                <a:sym typeface="Calibri"/>
                <a:hlinkClick r:id="rId5"/>
              </a:rPr>
              <a:t>monotheistic</a:t>
            </a:r>
            <a:r>
              <a:rPr lang="en" sz="1100">
                <a:latin typeface="Calibri"/>
                <a:ea typeface="Calibri"/>
                <a:cs typeface="Calibri"/>
                <a:sym typeface="Calibri"/>
              </a:rPr>
              <a:t> </a:t>
            </a:r>
            <a:r>
              <a:rPr lang="en" sz="1100">
                <a:uFill>
                  <a:noFill/>
                </a:uFill>
                <a:latin typeface="Calibri"/>
                <a:ea typeface="Calibri"/>
                <a:cs typeface="Calibri"/>
                <a:sym typeface="Calibri"/>
                <a:hlinkClick r:id="rId6"/>
              </a:rPr>
              <a:t>religion</a:t>
            </a:r>
            <a:r>
              <a:rPr lang="en" sz="1100">
                <a:latin typeface="Calibri"/>
                <a:ea typeface="Calibri"/>
                <a:cs typeface="Calibri"/>
                <a:sym typeface="Calibri"/>
              </a:rPr>
              <a:t> teaching that there is </a:t>
            </a:r>
            <a:r>
              <a:rPr lang="en" sz="1100">
                <a:uFill>
                  <a:noFill/>
                </a:uFill>
                <a:latin typeface="Calibri"/>
                <a:ea typeface="Calibri"/>
                <a:cs typeface="Calibri"/>
                <a:sym typeface="Calibri"/>
                <a:hlinkClick r:id="rId7"/>
              </a:rPr>
              <a:t>only one</a:t>
            </a:r>
            <a:r>
              <a:rPr lang="en" sz="1100">
                <a:latin typeface="Calibri"/>
                <a:ea typeface="Calibri"/>
                <a:cs typeface="Calibri"/>
                <a:sym typeface="Calibri"/>
              </a:rPr>
              <a:t> </a:t>
            </a:r>
            <a:r>
              <a:rPr lang="en" sz="1100">
                <a:uFill>
                  <a:noFill/>
                </a:uFill>
                <a:latin typeface="Calibri"/>
                <a:ea typeface="Calibri"/>
                <a:cs typeface="Calibri"/>
                <a:sym typeface="Calibri"/>
                <a:hlinkClick r:id="rId8"/>
              </a:rPr>
              <a:t>God</a:t>
            </a:r>
            <a:r>
              <a:rPr lang="en" sz="1100">
                <a:latin typeface="Calibri"/>
                <a:ea typeface="Calibri"/>
                <a:cs typeface="Calibri"/>
                <a:sym typeface="Calibri"/>
              </a:rPr>
              <a:t> (</a:t>
            </a:r>
            <a:r>
              <a:rPr lang="en" sz="1100">
                <a:uFill>
                  <a:noFill/>
                </a:uFill>
                <a:latin typeface="Calibri"/>
                <a:ea typeface="Calibri"/>
                <a:cs typeface="Calibri"/>
                <a:sym typeface="Calibri"/>
                <a:hlinkClick r:id="rId9"/>
              </a:rPr>
              <a:t>Allah</a:t>
            </a:r>
            <a:r>
              <a:rPr lang="en" sz="1100">
                <a:latin typeface="Calibri"/>
                <a:ea typeface="Calibri"/>
                <a:cs typeface="Calibri"/>
                <a:sym typeface="Calibri"/>
              </a:rPr>
              <a:t>), and that </a:t>
            </a:r>
            <a:r>
              <a:rPr lang="en" sz="1100">
                <a:uFill>
                  <a:noFill/>
                </a:uFill>
                <a:latin typeface="Calibri"/>
                <a:ea typeface="Calibri"/>
                <a:cs typeface="Calibri"/>
                <a:sym typeface="Calibri"/>
                <a:hlinkClick r:id="rId10"/>
              </a:rPr>
              <a:t>Muhammad</a:t>
            </a:r>
            <a:r>
              <a:rPr lang="en" sz="1100">
                <a:latin typeface="Calibri"/>
                <a:ea typeface="Calibri"/>
                <a:cs typeface="Calibri"/>
                <a:sym typeface="Calibri"/>
              </a:rPr>
              <a:t> is a </a:t>
            </a:r>
            <a:r>
              <a:rPr lang="en" sz="1100">
                <a:uFill>
                  <a:noFill/>
                </a:uFill>
                <a:latin typeface="Calibri"/>
                <a:ea typeface="Calibri"/>
                <a:cs typeface="Calibri"/>
                <a:sym typeface="Calibri"/>
                <a:hlinkClick r:id="rId11"/>
              </a:rPr>
              <a:t>messenger</a:t>
            </a:r>
            <a:r>
              <a:rPr lang="en" sz="1100">
                <a:latin typeface="Calibri"/>
                <a:ea typeface="Calibri"/>
                <a:cs typeface="Calibri"/>
                <a:sym typeface="Calibri"/>
              </a:rPr>
              <a:t> of God.</a:t>
            </a:r>
            <a:r>
              <a:rPr baseline="30000" lang="en" sz="1100">
                <a:latin typeface="Calibri"/>
                <a:ea typeface="Calibri"/>
                <a:cs typeface="Calibri"/>
                <a:sym typeface="Calibri"/>
              </a:rPr>
              <a:t> </a:t>
            </a:r>
            <a:r>
              <a:rPr lang="en" sz="1100">
                <a:latin typeface="Calibri"/>
                <a:ea typeface="Calibri"/>
                <a:cs typeface="Calibri"/>
                <a:sym typeface="Calibri"/>
              </a:rPr>
              <a:t>It is the </a:t>
            </a:r>
            <a:r>
              <a:rPr lang="en" sz="1100">
                <a:uFill>
                  <a:noFill/>
                </a:uFill>
                <a:latin typeface="Calibri"/>
                <a:ea typeface="Calibri"/>
                <a:cs typeface="Calibri"/>
                <a:sym typeface="Calibri"/>
                <a:hlinkClick r:id="rId12"/>
              </a:rPr>
              <a:t>world's second-largest religion</a:t>
            </a:r>
            <a:r>
              <a:rPr lang="en" sz="1100">
                <a:latin typeface="Calibri"/>
                <a:ea typeface="Calibri"/>
                <a:cs typeface="Calibri"/>
                <a:sym typeface="Calibri"/>
              </a:rPr>
              <a:t> with over 1.8 billion followers or 24.1% of the world's population, known as </a:t>
            </a:r>
            <a:r>
              <a:rPr lang="en" sz="1100">
                <a:uFill>
                  <a:noFill/>
                </a:uFill>
                <a:latin typeface="Calibri"/>
                <a:ea typeface="Calibri"/>
                <a:cs typeface="Calibri"/>
                <a:sym typeface="Calibri"/>
                <a:hlinkClick r:id="rId13"/>
              </a:rPr>
              <a:t>Muslims</a:t>
            </a:r>
            <a:r>
              <a:rPr lang="en" sz="1100">
                <a:latin typeface="Calibri"/>
                <a:ea typeface="Calibri"/>
                <a:cs typeface="Calibri"/>
                <a:sym typeface="Calibri"/>
              </a:rPr>
              <a:t>.</a:t>
            </a:r>
            <a:r>
              <a:rPr baseline="30000" lang="en" sz="1100">
                <a:latin typeface="Calibri"/>
                <a:ea typeface="Calibri"/>
                <a:cs typeface="Calibri"/>
                <a:sym typeface="Calibri"/>
              </a:rPr>
              <a:t> </a:t>
            </a:r>
            <a:r>
              <a:rPr lang="en" sz="1100">
                <a:latin typeface="Calibri"/>
                <a:ea typeface="Calibri"/>
                <a:cs typeface="Calibri"/>
                <a:sym typeface="Calibri"/>
              </a:rPr>
              <a:t>Muslims make up a majority of the population in </a:t>
            </a:r>
            <a:r>
              <a:rPr lang="en" sz="1100">
                <a:uFill>
                  <a:noFill/>
                </a:uFill>
                <a:latin typeface="Calibri"/>
                <a:ea typeface="Calibri"/>
                <a:cs typeface="Calibri"/>
                <a:sym typeface="Calibri"/>
                <a:hlinkClick r:id="rId14"/>
              </a:rPr>
              <a:t>49 countries</a:t>
            </a:r>
            <a:r>
              <a:rPr lang="en" sz="1100">
                <a:latin typeface="Calibri"/>
                <a:ea typeface="Calibri"/>
                <a:cs typeface="Calibri"/>
                <a:sym typeface="Calibri"/>
              </a:rPr>
              <a:t>.Islam teaches that </a:t>
            </a:r>
            <a:r>
              <a:rPr lang="en" sz="1100">
                <a:uFill>
                  <a:noFill/>
                </a:uFill>
                <a:latin typeface="Calibri"/>
                <a:ea typeface="Calibri"/>
                <a:cs typeface="Calibri"/>
                <a:sym typeface="Calibri"/>
                <a:hlinkClick r:id="rId15"/>
              </a:rPr>
              <a:t>God</a:t>
            </a:r>
            <a:r>
              <a:rPr lang="en" sz="1100">
                <a:latin typeface="Calibri"/>
                <a:ea typeface="Calibri"/>
                <a:cs typeface="Calibri"/>
                <a:sym typeface="Calibri"/>
              </a:rPr>
              <a:t> is </a:t>
            </a:r>
            <a:r>
              <a:rPr lang="en" sz="1100">
                <a:uFill>
                  <a:noFill/>
                </a:uFill>
                <a:latin typeface="Calibri"/>
                <a:ea typeface="Calibri"/>
                <a:cs typeface="Calibri"/>
                <a:sym typeface="Calibri"/>
                <a:hlinkClick r:id="rId16"/>
              </a:rPr>
              <a:t>merciful</a:t>
            </a:r>
            <a:r>
              <a:rPr lang="en" sz="1100">
                <a:latin typeface="Calibri"/>
                <a:ea typeface="Calibri"/>
                <a:cs typeface="Calibri"/>
                <a:sym typeface="Calibri"/>
              </a:rPr>
              <a:t>, </a:t>
            </a:r>
            <a:r>
              <a:rPr lang="en" sz="1100">
                <a:uFill>
                  <a:noFill/>
                </a:uFill>
                <a:latin typeface="Calibri"/>
                <a:ea typeface="Calibri"/>
                <a:cs typeface="Calibri"/>
                <a:sym typeface="Calibri"/>
                <a:hlinkClick r:id="rId17"/>
              </a:rPr>
              <a:t>all-powerful</a:t>
            </a:r>
            <a:r>
              <a:rPr lang="en" sz="1100">
                <a:latin typeface="Calibri"/>
                <a:ea typeface="Calibri"/>
                <a:cs typeface="Calibri"/>
                <a:sym typeface="Calibri"/>
              </a:rPr>
              <a:t>, and </a:t>
            </a:r>
            <a:r>
              <a:rPr lang="en" sz="1100">
                <a:uFill>
                  <a:noFill/>
                </a:uFill>
                <a:latin typeface="Calibri"/>
                <a:ea typeface="Calibri"/>
                <a:cs typeface="Calibri"/>
                <a:sym typeface="Calibri"/>
                <a:hlinkClick r:id="rId18"/>
              </a:rPr>
              <a:t>unique</a:t>
            </a:r>
            <a:r>
              <a:rPr lang="en" sz="1100">
                <a:latin typeface="Calibri"/>
                <a:ea typeface="Calibri"/>
                <a:cs typeface="Calibri"/>
                <a:sym typeface="Calibri"/>
              </a:rPr>
              <a:t>, and has guided mankind through </a:t>
            </a:r>
            <a:r>
              <a:rPr lang="en" sz="1100">
                <a:uFill>
                  <a:noFill/>
                </a:uFill>
                <a:latin typeface="Calibri"/>
                <a:ea typeface="Calibri"/>
                <a:cs typeface="Calibri"/>
                <a:sym typeface="Calibri"/>
                <a:hlinkClick r:id="rId19"/>
              </a:rPr>
              <a:t>prophets</a:t>
            </a:r>
            <a:r>
              <a:rPr lang="en" sz="1100">
                <a:latin typeface="Calibri"/>
                <a:ea typeface="Calibri"/>
                <a:cs typeface="Calibri"/>
                <a:sym typeface="Calibri"/>
              </a:rPr>
              <a:t>, </a:t>
            </a:r>
            <a:r>
              <a:rPr lang="en" sz="1100">
                <a:uFill>
                  <a:noFill/>
                </a:uFill>
                <a:latin typeface="Calibri"/>
                <a:ea typeface="Calibri"/>
                <a:cs typeface="Calibri"/>
                <a:sym typeface="Calibri"/>
                <a:hlinkClick r:id="rId20"/>
              </a:rPr>
              <a:t>revealed scriptures</a:t>
            </a:r>
            <a:r>
              <a:rPr lang="en" sz="1100">
                <a:latin typeface="Calibri"/>
                <a:ea typeface="Calibri"/>
                <a:cs typeface="Calibri"/>
                <a:sym typeface="Calibri"/>
              </a:rPr>
              <a:t> and </a:t>
            </a:r>
            <a:r>
              <a:rPr lang="en" sz="1100">
                <a:uFill>
                  <a:noFill/>
                </a:uFill>
                <a:latin typeface="Calibri"/>
                <a:ea typeface="Calibri"/>
                <a:cs typeface="Calibri"/>
                <a:sym typeface="Calibri"/>
                <a:hlinkClick r:id="rId21"/>
              </a:rPr>
              <a:t>natural signs</a:t>
            </a:r>
            <a:r>
              <a:rPr lang="en" sz="1100">
                <a:latin typeface="Calibri"/>
                <a:ea typeface="Calibri"/>
                <a:cs typeface="Calibri"/>
                <a:sym typeface="Calibri"/>
              </a:rPr>
              <a:t>. The primary scriptures of Islam are the </a:t>
            </a:r>
            <a:r>
              <a:rPr lang="en" sz="1100">
                <a:uFill>
                  <a:noFill/>
                </a:uFill>
                <a:latin typeface="Calibri"/>
                <a:ea typeface="Calibri"/>
                <a:cs typeface="Calibri"/>
                <a:sym typeface="Calibri"/>
                <a:hlinkClick r:id="rId22"/>
              </a:rPr>
              <a:t>Quran</a:t>
            </a:r>
            <a:r>
              <a:rPr lang="en" sz="1100">
                <a:latin typeface="Calibri"/>
                <a:ea typeface="Calibri"/>
                <a:cs typeface="Calibri"/>
                <a:sym typeface="Calibri"/>
              </a:rPr>
              <a:t>, believed to be the </a:t>
            </a:r>
            <a:r>
              <a:rPr lang="en" sz="1100">
                <a:uFill>
                  <a:noFill/>
                </a:uFill>
                <a:latin typeface="Calibri"/>
                <a:ea typeface="Calibri"/>
                <a:cs typeface="Calibri"/>
                <a:sym typeface="Calibri"/>
                <a:hlinkClick r:id="rId23"/>
              </a:rPr>
              <a:t>verbatim</a:t>
            </a:r>
            <a:r>
              <a:rPr lang="en" sz="1100">
                <a:latin typeface="Calibri"/>
                <a:ea typeface="Calibri"/>
                <a:cs typeface="Calibri"/>
                <a:sym typeface="Calibri"/>
              </a:rPr>
              <a:t> word of God, and the teachings and normative examples (called the </a:t>
            </a:r>
            <a:r>
              <a:rPr i="1" lang="en" sz="1100">
                <a:uFill>
                  <a:noFill/>
                </a:uFill>
                <a:latin typeface="Calibri"/>
                <a:ea typeface="Calibri"/>
                <a:cs typeface="Calibri"/>
                <a:sym typeface="Calibri"/>
                <a:hlinkClick r:id="rId24"/>
              </a:rPr>
              <a:t>sunnah</a:t>
            </a:r>
            <a:r>
              <a:rPr lang="en" sz="1100">
                <a:latin typeface="Calibri"/>
                <a:ea typeface="Calibri"/>
                <a:cs typeface="Calibri"/>
                <a:sym typeface="Calibri"/>
              </a:rPr>
              <a:t>, composed of accounts called </a:t>
            </a:r>
            <a:r>
              <a:rPr i="1" lang="en" sz="1100">
                <a:uFill>
                  <a:noFill/>
                </a:uFill>
                <a:latin typeface="Calibri"/>
                <a:ea typeface="Calibri"/>
                <a:cs typeface="Calibri"/>
                <a:sym typeface="Calibri"/>
                <a:hlinkClick r:id="rId25"/>
              </a:rPr>
              <a:t>hadith</a:t>
            </a:r>
            <a:r>
              <a:rPr lang="en" sz="1100">
                <a:latin typeface="Calibri"/>
                <a:ea typeface="Calibri"/>
                <a:cs typeface="Calibri"/>
                <a:sym typeface="Calibri"/>
              </a:rPr>
              <a:t>) of Muhammad (</a:t>
            </a:r>
            <a:r>
              <a:rPr lang="en" sz="1100">
                <a:uFill>
                  <a:noFill/>
                </a:uFill>
                <a:latin typeface="Calibri"/>
                <a:ea typeface="Calibri"/>
                <a:cs typeface="Calibri"/>
                <a:sym typeface="Calibri"/>
                <a:hlinkClick r:id="rId26"/>
              </a:rPr>
              <a:t>c.</a:t>
            </a:r>
            <a:r>
              <a:rPr lang="en" sz="1100">
                <a:latin typeface="Calibri"/>
                <a:ea typeface="Calibri"/>
                <a:cs typeface="Calibri"/>
                <a:sym typeface="Calibri"/>
              </a:rPr>
              <a:t> 570 – 8 June 632 CE).</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It is believed that The Holy Quran descended to this world after Christianity and mentions some of the corrections from the The Holy Bible.</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The group of people believing in the the God with no image that is the religion which does not believe in the non-humanoid God ‘Allah’, follow a the story of nabi Aadam and Mother Haawa as the origin of humankind as described in The Holy Quran.</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The Holy Quran describes a very similar story of human origin yet with some differences. Other than the names of the first humans(</a:t>
            </a:r>
            <a:r>
              <a:rPr lang="en" sz="1100">
                <a:latin typeface="Calibri"/>
                <a:ea typeface="Calibri"/>
                <a:cs typeface="Calibri"/>
                <a:sym typeface="Calibri"/>
              </a:rPr>
              <a:t>asked the angels in his service to get sand from different areas of earth. He then used that sand to create the first man)</a:t>
            </a:r>
            <a:r>
              <a:rPr lang="en" sz="1100">
                <a:latin typeface="Calibri"/>
                <a:ea typeface="Calibri"/>
                <a:cs typeface="Calibri"/>
                <a:sym typeface="Calibri"/>
              </a:rPr>
              <a:t>, The holy Quran mentions ‘Iblish’ the devil who manipulated Aadam and Haawa to eat the fruit of the forbidden tree, also The Holy Quran marks that eating the fruit was a mistake committed by both Aadam and Haawa not just Haawa like it is mentioned in The Holy Bible.</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The Quran also describes the lives on earth as a punishment for humankind until the day of Resurrection.</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The Holy Quran is a book containing different stories of how one should go on with things in his day to day life and until death. In the following slides will do a line to line analysis of parts mentioned in The Holy Quran to understand the origin story better.</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p:txBody>
      </p:sp>
      <p:sp>
        <p:nvSpPr>
          <p:cNvPr id="167" name="Google Shape;167;p29"/>
          <p:cNvSpPr/>
          <p:nvPr/>
        </p:nvSpPr>
        <p:spPr>
          <a:xfrm>
            <a:off x="7158713" y="3372125"/>
            <a:ext cx="1450500" cy="7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txBox="1"/>
          <p:nvPr/>
        </p:nvSpPr>
        <p:spPr>
          <a:xfrm>
            <a:off x="0" y="41175"/>
            <a:ext cx="4262700" cy="49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Islam</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2" name="Shape 172"/>
        <p:cNvGrpSpPr/>
        <p:nvPr/>
      </p:nvGrpSpPr>
      <p:grpSpPr>
        <a:xfrm>
          <a:off x="0" y="0"/>
          <a:ext cx="0" cy="0"/>
          <a:chOff x="0" y="0"/>
          <a:chExt cx="0" cy="0"/>
        </a:xfrm>
      </p:grpSpPr>
      <p:pic>
        <p:nvPicPr>
          <p:cNvPr id="173" name="Google Shape;173;p30"/>
          <p:cNvPicPr preferRelativeResize="0"/>
          <p:nvPr/>
        </p:nvPicPr>
        <p:blipFill>
          <a:blip r:embed="rId3">
            <a:alphaModFix/>
          </a:blip>
          <a:stretch>
            <a:fillRect/>
          </a:stretch>
        </p:blipFill>
        <p:spPr>
          <a:xfrm>
            <a:off x="6183975" y="729725"/>
            <a:ext cx="2400850" cy="3684075"/>
          </a:xfrm>
          <a:prstGeom prst="rect">
            <a:avLst/>
          </a:prstGeom>
          <a:noFill/>
          <a:ln cap="flat" cmpd="sng" w="28575">
            <a:solidFill>
              <a:srgbClr val="FFFFFF"/>
            </a:solidFill>
            <a:prstDash val="solid"/>
            <a:round/>
            <a:headEnd len="sm" w="sm" type="none"/>
            <a:tailEnd len="sm" w="sm" type="none"/>
          </a:ln>
        </p:spPr>
      </p:pic>
      <p:sp>
        <p:nvSpPr>
          <p:cNvPr id="174" name="Google Shape;174;p30"/>
          <p:cNvSpPr txBox="1"/>
          <p:nvPr/>
        </p:nvSpPr>
        <p:spPr>
          <a:xfrm>
            <a:off x="296025" y="584650"/>
            <a:ext cx="5513700" cy="43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200">
                <a:solidFill>
                  <a:srgbClr val="FFFFFF"/>
                </a:solidFill>
                <a:latin typeface="Calibri"/>
                <a:ea typeface="Calibri"/>
                <a:cs typeface="Calibri"/>
                <a:sym typeface="Calibri"/>
              </a:rPr>
              <a:t>Hinduism is an </a:t>
            </a:r>
            <a:r>
              <a:rPr lang="en" sz="1200">
                <a:solidFill>
                  <a:srgbClr val="FFFFFF"/>
                </a:solidFill>
                <a:uFill>
                  <a:noFill/>
                </a:uFill>
                <a:latin typeface="Calibri"/>
                <a:ea typeface="Calibri"/>
                <a:cs typeface="Calibri"/>
                <a:sym typeface="Calibri"/>
                <a:hlinkClick r:id="rId4">
                  <a:extLst>
                    <a:ext uri="{A12FA001-AC4F-418D-AE19-62706E023703}">
                      <ahyp:hlinkClr val="tx"/>
                    </a:ext>
                  </a:extLst>
                </a:hlinkClick>
              </a:rPr>
              <a:t>Indian religion</a:t>
            </a:r>
            <a:r>
              <a:rPr lang="en" sz="1200">
                <a:solidFill>
                  <a:srgbClr val="FFFFFF"/>
                </a:solidFill>
                <a:latin typeface="Calibri"/>
                <a:ea typeface="Calibri"/>
                <a:cs typeface="Calibri"/>
                <a:sym typeface="Calibri"/>
              </a:rPr>
              <a:t> and </a:t>
            </a:r>
            <a:r>
              <a:rPr lang="en" sz="1200">
                <a:solidFill>
                  <a:srgbClr val="FFFFFF"/>
                </a:solidFill>
                <a:uFill>
                  <a:noFill/>
                </a:uFill>
                <a:latin typeface="Calibri"/>
                <a:ea typeface="Calibri"/>
                <a:cs typeface="Calibri"/>
                <a:sym typeface="Calibri"/>
                <a:hlinkClick r:id="rId5">
                  <a:extLst>
                    <a:ext uri="{A12FA001-AC4F-418D-AE19-62706E023703}">
                      <ahyp:hlinkClr val="tx"/>
                    </a:ext>
                  </a:extLst>
                </a:hlinkClick>
              </a:rPr>
              <a:t>dharma</a:t>
            </a:r>
            <a:r>
              <a:rPr lang="en" sz="1200">
                <a:solidFill>
                  <a:srgbClr val="FFFFFF"/>
                </a:solidFill>
                <a:latin typeface="Calibri"/>
                <a:ea typeface="Calibri"/>
                <a:cs typeface="Calibri"/>
                <a:sym typeface="Calibri"/>
              </a:rPr>
              <a:t>, or way of life, widely practised in the </a:t>
            </a:r>
            <a:r>
              <a:rPr lang="en" sz="1200">
                <a:solidFill>
                  <a:srgbClr val="FFFFFF"/>
                </a:solidFill>
                <a:uFill>
                  <a:noFill/>
                </a:uFill>
                <a:latin typeface="Calibri"/>
                <a:ea typeface="Calibri"/>
                <a:cs typeface="Calibri"/>
                <a:sym typeface="Calibri"/>
                <a:hlinkClick r:id="rId6">
                  <a:extLst>
                    <a:ext uri="{A12FA001-AC4F-418D-AE19-62706E023703}">
                      <ahyp:hlinkClr val="tx"/>
                    </a:ext>
                  </a:extLst>
                </a:hlinkClick>
              </a:rPr>
              <a:t>Indian subcontinent</a:t>
            </a:r>
            <a:r>
              <a:rPr lang="en" sz="1200">
                <a:solidFill>
                  <a:srgbClr val="FFFFFF"/>
                </a:solidFill>
                <a:latin typeface="Calibri"/>
                <a:ea typeface="Calibri"/>
                <a:cs typeface="Calibri"/>
                <a:sym typeface="Calibri"/>
              </a:rPr>
              <a:t> and </a:t>
            </a:r>
            <a:r>
              <a:rPr lang="en" sz="1200">
                <a:solidFill>
                  <a:srgbClr val="FFFFFF"/>
                </a:solidFill>
                <a:uFill>
                  <a:noFill/>
                </a:uFill>
                <a:latin typeface="Calibri"/>
                <a:ea typeface="Calibri"/>
                <a:cs typeface="Calibri"/>
                <a:sym typeface="Calibri"/>
                <a:hlinkClick r:id="rId7">
                  <a:extLst>
                    <a:ext uri="{A12FA001-AC4F-418D-AE19-62706E023703}">
                      <ahyp:hlinkClr val="tx"/>
                    </a:ext>
                  </a:extLst>
                </a:hlinkClick>
              </a:rPr>
              <a:t>parts of Southeast Asia</a:t>
            </a:r>
            <a:r>
              <a:rPr lang="en" sz="1200">
                <a:solidFill>
                  <a:srgbClr val="FFFFFF"/>
                </a:solidFill>
                <a:latin typeface="Calibri"/>
                <a:ea typeface="Calibri"/>
                <a:cs typeface="Calibri"/>
                <a:sym typeface="Calibri"/>
              </a:rPr>
              <a:t>. Hinduism has been called the oldest religion in the world,</a:t>
            </a:r>
            <a:r>
              <a:rPr baseline="30000" lang="en" sz="1200">
                <a:solidFill>
                  <a:srgbClr val="FFFFFF"/>
                </a:solidFill>
                <a:latin typeface="Calibri"/>
                <a:ea typeface="Calibri"/>
                <a:cs typeface="Calibri"/>
                <a:sym typeface="Calibri"/>
              </a:rPr>
              <a:t> </a:t>
            </a:r>
            <a:r>
              <a:rPr lang="en" sz="1200">
                <a:solidFill>
                  <a:srgbClr val="FFFFFF"/>
                </a:solidFill>
                <a:latin typeface="Calibri"/>
                <a:ea typeface="Calibri"/>
                <a:cs typeface="Calibri"/>
                <a:sym typeface="Calibri"/>
              </a:rPr>
              <a:t>and some practitioners and scholars refer to it as </a:t>
            </a:r>
            <a:r>
              <a:rPr lang="en" sz="1200">
                <a:solidFill>
                  <a:srgbClr val="FFFFFF"/>
                </a:solidFill>
                <a:uFill>
                  <a:noFill/>
                </a:uFill>
                <a:latin typeface="Calibri"/>
                <a:ea typeface="Calibri"/>
                <a:cs typeface="Calibri"/>
                <a:sym typeface="Calibri"/>
                <a:hlinkClick r:id="rId8">
                  <a:extLst>
                    <a:ext uri="{A12FA001-AC4F-418D-AE19-62706E023703}">
                      <ahyp:hlinkClr val="tx"/>
                    </a:ext>
                  </a:extLst>
                </a:hlinkClick>
              </a:rPr>
              <a:t>Sanātana Dharma</a:t>
            </a:r>
            <a:r>
              <a:rPr lang="en" sz="1200">
                <a:solidFill>
                  <a:srgbClr val="FFFFFF"/>
                </a:solidFill>
                <a:latin typeface="Calibri"/>
                <a:ea typeface="Calibri"/>
                <a:cs typeface="Calibri"/>
                <a:sym typeface="Calibri"/>
              </a:rPr>
              <a:t>, "the eternal tradition", or the "eternal way", beyond human history. Scholars regard Hinduism as a fusion or synthesis of various Indian cultures and traditions, with diverse roots and no founder. This "Hindu synthesis" started to develop between 500 BCE and 300 CE, after the end of the </a:t>
            </a:r>
            <a:r>
              <a:rPr lang="en" sz="1200">
                <a:solidFill>
                  <a:srgbClr val="FFFFFF"/>
                </a:solidFill>
                <a:uFill>
                  <a:noFill/>
                </a:uFill>
                <a:latin typeface="Calibri"/>
                <a:ea typeface="Calibri"/>
                <a:cs typeface="Calibri"/>
                <a:sym typeface="Calibri"/>
                <a:hlinkClick r:id="rId9">
                  <a:extLst>
                    <a:ext uri="{A12FA001-AC4F-418D-AE19-62706E023703}">
                      <ahyp:hlinkClr val="tx"/>
                    </a:ext>
                  </a:extLst>
                </a:hlinkClick>
              </a:rPr>
              <a:t>Vedic period</a:t>
            </a:r>
            <a:r>
              <a:rPr lang="en" sz="1200">
                <a:solidFill>
                  <a:srgbClr val="FFFFFF"/>
                </a:solidFill>
                <a:latin typeface="Calibri"/>
                <a:ea typeface="Calibri"/>
                <a:cs typeface="Calibri"/>
                <a:sym typeface="Calibri"/>
              </a:rPr>
              <a:t> (1500 to 500 BCE), and flourished in the </a:t>
            </a:r>
            <a:r>
              <a:rPr lang="en" sz="1200">
                <a:solidFill>
                  <a:srgbClr val="FFFFFF"/>
                </a:solidFill>
                <a:uFill>
                  <a:noFill/>
                </a:uFill>
                <a:latin typeface="Calibri"/>
                <a:ea typeface="Calibri"/>
                <a:cs typeface="Calibri"/>
                <a:sym typeface="Calibri"/>
                <a:hlinkClick r:id="rId10">
                  <a:extLst>
                    <a:ext uri="{A12FA001-AC4F-418D-AE19-62706E023703}">
                      <ahyp:hlinkClr val="tx"/>
                    </a:ext>
                  </a:extLst>
                </a:hlinkClick>
              </a:rPr>
              <a:t>medieval period</a:t>
            </a:r>
            <a:r>
              <a:rPr lang="en" sz="1200">
                <a:solidFill>
                  <a:srgbClr val="FFFFFF"/>
                </a:solidFill>
                <a:latin typeface="Calibri"/>
                <a:ea typeface="Calibri"/>
                <a:cs typeface="Calibri"/>
                <a:sym typeface="Calibri"/>
              </a:rPr>
              <a:t>, with the </a:t>
            </a:r>
            <a:r>
              <a:rPr lang="en" sz="1200">
                <a:solidFill>
                  <a:srgbClr val="FFFFFF"/>
                </a:solidFill>
                <a:uFill>
                  <a:noFill/>
                </a:uFill>
                <a:latin typeface="Calibri"/>
                <a:ea typeface="Calibri"/>
                <a:cs typeface="Calibri"/>
                <a:sym typeface="Calibri"/>
                <a:hlinkClick r:id="rId11">
                  <a:extLst>
                    <a:ext uri="{A12FA001-AC4F-418D-AE19-62706E023703}">
                      <ahyp:hlinkClr val="tx"/>
                    </a:ext>
                  </a:extLst>
                </a:hlinkClick>
              </a:rPr>
              <a:t>decline of Buddhism in India</a:t>
            </a:r>
            <a:r>
              <a:rPr baseline="30000" lang="en" sz="1200">
                <a:solidFill>
                  <a:srgbClr val="FFFFFF"/>
                </a:solidFill>
                <a:latin typeface="Calibri"/>
                <a:ea typeface="Calibri"/>
                <a:cs typeface="Calibri"/>
                <a:sym typeface="Calibri"/>
              </a:rPr>
              <a:t>.</a:t>
            </a:r>
            <a:endParaRPr baseline="30000" sz="1200">
              <a:solidFill>
                <a:srgbClr val="FFFFFF"/>
              </a:solidFill>
              <a:latin typeface="Calibri"/>
              <a:ea typeface="Calibri"/>
              <a:cs typeface="Calibri"/>
              <a:sym typeface="Calibri"/>
            </a:endParaRPr>
          </a:p>
          <a:p>
            <a:pPr indent="0" lvl="0" marL="0" rtl="0" algn="l">
              <a:lnSpc>
                <a:spcPct val="115000"/>
              </a:lnSpc>
              <a:spcBef>
                <a:spcPts val="500"/>
              </a:spcBef>
              <a:spcAft>
                <a:spcPts val="500"/>
              </a:spcAft>
              <a:buNone/>
            </a:pPr>
            <a:r>
              <a:rPr lang="en" sz="1200">
                <a:solidFill>
                  <a:srgbClr val="FFFFFF"/>
                </a:solidFill>
                <a:latin typeface="Calibri"/>
                <a:ea typeface="Calibri"/>
                <a:cs typeface="Calibri"/>
                <a:sym typeface="Calibri"/>
              </a:rPr>
              <a:t>Although Hinduism contains a broad range of philosophies, it is linked by shared concepts, recognisable rituals, </a:t>
            </a:r>
            <a:r>
              <a:rPr lang="en" sz="1200">
                <a:solidFill>
                  <a:srgbClr val="FFFFFF"/>
                </a:solidFill>
                <a:uFill>
                  <a:noFill/>
                </a:uFill>
                <a:latin typeface="Calibri"/>
                <a:ea typeface="Calibri"/>
                <a:cs typeface="Calibri"/>
                <a:sym typeface="Calibri"/>
                <a:hlinkClick r:id="rId12">
                  <a:extLst>
                    <a:ext uri="{A12FA001-AC4F-418D-AE19-62706E023703}">
                      <ahyp:hlinkClr val="tx"/>
                    </a:ext>
                  </a:extLst>
                </a:hlinkClick>
              </a:rPr>
              <a:t>cosmology</a:t>
            </a:r>
            <a:r>
              <a:rPr lang="en" sz="1200">
                <a:solidFill>
                  <a:srgbClr val="FFFFFF"/>
                </a:solidFill>
                <a:latin typeface="Calibri"/>
                <a:ea typeface="Calibri"/>
                <a:cs typeface="Calibri"/>
                <a:sym typeface="Calibri"/>
              </a:rPr>
              <a:t>, </a:t>
            </a:r>
            <a:r>
              <a:rPr lang="en" sz="1200">
                <a:solidFill>
                  <a:srgbClr val="FFFFFF"/>
                </a:solidFill>
                <a:uFill>
                  <a:noFill/>
                </a:uFill>
                <a:latin typeface="Calibri"/>
                <a:ea typeface="Calibri"/>
                <a:cs typeface="Calibri"/>
                <a:sym typeface="Calibri"/>
                <a:hlinkClick r:id="rId13">
                  <a:extLst>
                    <a:ext uri="{A12FA001-AC4F-418D-AE19-62706E023703}">
                      <ahyp:hlinkClr val="tx"/>
                    </a:ext>
                  </a:extLst>
                </a:hlinkClick>
              </a:rPr>
              <a:t>shared textual resources</a:t>
            </a:r>
            <a:r>
              <a:rPr lang="en" sz="1200">
                <a:solidFill>
                  <a:srgbClr val="FFFFFF"/>
                </a:solidFill>
                <a:latin typeface="Calibri"/>
                <a:ea typeface="Calibri"/>
                <a:cs typeface="Calibri"/>
                <a:sym typeface="Calibri"/>
              </a:rPr>
              <a:t>, and </a:t>
            </a:r>
            <a:r>
              <a:rPr lang="en" sz="1200">
                <a:solidFill>
                  <a:srgbClr val="FFFFFF"/>
                </a:solidFill>
                <a:uFill>
                  <a:noFill/>
                </a:uFill>
                <a:latin typeface="Calibri"/>
                <a:ea typeface="Calibri"/>
                <a:cs typeface="Calibri"/>
                <a:sym typeface="Calibri"/>
                <a:hlinkClick r:id="rId14">
                  <a:extLst>
                    <a:ext uri="{A12FA001-AC4F-418D-AE19-62706E023703}">
                      <ahyp:hlinkClr val="tx"/>
                    </a:ext>
                  </a:extLst>
                </a:hlinkClick>
              </a:rPr>
              <a:t>pilgrimage to sacred sites</a:t>
            </a:r>
            <a:r>
              <a:rPr lang="en" sz="1200">
                <a:solidFill>
                  <a:srgbClr val="FFFFFF"/>
                </a:solidFill>
                <a:latin typeface="Calibri"/>
                <a:ea typeface="Calibri"/>
                <a:cs typeface="Calibri"/>
                <a:sym typeface="Calibri"/>
              </a:rPr>
              <a:t>. </a:t>
            </a:r>
            <a:r>
              <a:rPr lang="en" sz="1200">
                <a:solidFill>
                  <a:srgbClr val="FFFFFF"/>
                </a:solidFill>
                <a:uFill>
                  <a:noFill/>
                </a:uFill>
                <a:latin typeface="Calibri"/>
                <a:ea typeface="Calibri"/>
                <a:cs typeface="Calibri"/>
                <a:sym typeface="Calibri"/>
                <a:hlinkClick r:id="rId15">
                  <a:extLst>
                    <a:ext uri="{A12FA001-AC4F-418D-AE19-62706E023703}">
                      <ahyp:hlinkClr val="tx"/>
                    </a:ext>
                  </a:extLst>
                </a:hlinkClick>
              </a:rPr>
              <a:t>Hindu texts</a:t>
            </a:r>
            <a:r>
              <a:rPr lang="en" sz="1200">
                <a:solidFill>
                  <a:srgbClr val="FFFFFF"/>
                </a:solidFill>
                <a:latin typeface="Calibri"/>
                <a:ea typeface="Calibri"/>
                <a:cs typeface="Calibri"/>
                <a:sym typeface="Calibri"/>
              </a:rPr>
              <a:t> are classified into </a:t>
            </a:r>
            <a:r>
              <a:rPr lang="en" sz="1200">
                <a:solidFill>
                  <a:srgbClr val="FFFFFF"/>
                </a:solidFill>
                <a:uFill>
                  <a:noFill/>
                </a:uFill>
                <a:latin typeface="Calibri"/>
                <a:ea typeface="Calibri"/>
                <a:cs typeface="Calibri"/>
                <a:sym typeface="Calibri"/>
                <a:hlinkClick r:id="rId16">
                  <a:extLst>
                    <a:ext uri="{A12FA001-AC4F-418D-AE19-62706E023703}">
                      <ahyp:hlinkClr val="tx"/>
                    </a:ext>
                  </a:extLst>
                </a:hlinkClick>
              </a:rPr>
              <a:t>Śruti</a:t>
            </a:r>
            <a:r>
              <a:rPr lang="en" sz="1200">
                <a:solidFill>
                  <a:srgbClr val="FFFFFF"/>
                </a:solidFill>
                <a:latin typeface="Calibri"/>
                <a:ea typeface="Calibri"/>
                <a:cs typeface="Calibri"/>
                <a:sym typeface="Calibri"/>
              </a:rPr>
              <a:t> ("heard") and </a:t>
            </a:r>
            <a:r>
              <a:rPr lang="en" sz="1200">
                <a:solidFill>
                  <a:srgbClr val="FFFFFF"/>
                </a:solidFill>
                <a:uFill>
                  <a:noFill/>
                </a:uFill>
                <a:latin typeface="Calibri"/>
                <a:ea typeface="Calibri"/>
                <a:cs typeface="Calibri"/>
                <a:sym typeface="Calibri"/>
                <a:hlinkClick r:id="rId17">
                  <a:extLst>
                    <a:ext uri="{A12FA001-AC4F-418D-AE19-62706E023703}">
                      <ahyp:hlinkClr val="tx"/>
                    </a:ext>
                  </a:extLst>
                </a:hlinkClick>
              </a:rPr>
              <a:t>Smṛti</a:t>
            </a:r>
            <a:r>
              <a:rPr lang="en" sz="1200">
                <a:solidFill>
                  <a:srgbClr val="FFFFFF"/>
                </a:solidFill>
                <a:latin typeface="Calibri"/>
                <a:ea typeface="Calibri"/>
                <a:cs typeface="Calibri"/>
                <a:sym typeface="Calibri"/>
              </a:rPr>
              <a:t> ("remembered"). These texts discuss theology, </a:t>
            </a:r>
            <a:r>
              <a:rPr lang="en" sz="1200">
                <a:solidFill>
                  <a:srgbClr val="FFFFFF"/>
                </a:solidFill>
                <a:uFill>
                  <a:noFill/>
                </a:uFill>
                <a:latin typeface="Calibri"/>
                <a:ea typeface="Calibri"/>
                <a:cs typeface="Calibri"/>
                <a:sym typeface="Calibri"/>
                <a:hlinkClick r:id="rId18">
                  <a:extLst>
                    <a:ext uri="{A12FA001-AC4F-418D-AE19-62706E023703}">
                      <ahyp:hlinkClr val="tx"/>
                    </a:ext>
                  </a:extLst>
                </a:hlinkClick>
              </a:rPr>
              <a:t>philosophy</a:t>
            </a:r>
            <a:r>
              <a:rPr lang="en" sz="1200">
                <a:solidFill>
                  <a:srgbClr val="FFFFFF"/>
                </a:solidFill>
                <a:latin typeface="Calibri"/>
                <a:ea typeface="Calibri"/>
                <a:cs typeface="Calibri"/>
                <a:sym typeface="Calibri"/>
              </a:rPr>
              <a:t>, </a:t>
            </a:r>
            <a:r>
              <a:rPr lang="en" sz="1200">
                <a:solidFill>
                  <a:srgbClr val="FFFFFF"/>
                </a:solidFill>
                <a:uFill>
                  <a:noFill/>
                </a:uFill>
                <a:latin typeface="Calibri"/>
                <a:ea typeface="Calibri"/>
                <a:cs typeface="Calibri"/>
                <a:sym typeface="Calibri"/>
                <a:hlinkClick r:id="rId19">
                  <a:extLst>
                    <a:ext uri="{A12FA001-AC4F-418D-AE19-62706E023703}">
                      <ahyp:hlinkClr val="tx"/>
                    </a:ext>
                  </a:extLst>
                </a:hlinkClick>
              </a:rPr>
              <a:t>mythology</a:t>
            </a:r>
            <a:r>
              <a:rPr lang="en" sz="1200">
                <a:solidFill>
                  <a:srgbClr val="FFFFFF"/>
                </a:solidFill>
                <a:latin typeface="Calibri"/>
                <a:ea typeface="Calibri"/>
                <a:cs typeface="Calibri"/>
                <a:sym typeface="Calibri"/>
              </a:rPr>
              <a:t>, </a:t>
            </a:r>
            <a:r>
              <a:rPr lang="en" sz="1200">
                <a:solidFill>
                  <a:srgbClr val="FFFFFF"/>
                </a:solidFill>
                <a:uFill>
                  <a:noFill/>
                </a:uFill>
                <a:latin typeface="Calibri"/>
                <a:ea typeface="Calibri"/>
                <a:cs typeface="Calibri"/>
                <a:sym typeface="Calibri"/>
                <a:hlinkClick r:id="rId20">
                  <a:extLst>
                    <a:ext uri="{A12FA001-AC4F-418D-AE19-62706E023703}">
                      <ahyp:hlinkClr val="tx"/>
                    </a:ext>
                  </a:extLst>
                </a:hlinkClick>
              </a:rPr>
              <a:t>Vedic</a:t>
            </a:r>
            <a:r>
              <a:rPr lang="en" sz="1200">
                <a:solidFill>
                  <a:srgbClr val="FFFFFF"/>
                </a:solidFill>
                <a:latin typeface="Calibri"/>
                <a:ea typeface="Calibri"/>
                <a:cs typeface="Calibri"/>
                <a:sym typeface="Calibri"/>
              </a:rPr>
              <a:t> </a:t>
            </a:r>
            <a:r>
              <a:rPr lang="en" sz="1200">
                <a:solidFill>
                  <a:srgbClr val="FFFFFF"/>
                </a:solidFill>
                <a:uFill>
                  <a:noFill/>
                </a:uFill>
                <a:latin typeface="Calibri"/>
                <a:ea typeface="Calibri"/>
                <a:cs typeface="Calibri"/>
                <a:sym typeface="Calibri"/>
                <a:hlinkClick r:id="rId21">
                  <a:extLst>
                    <a:ext uri="{A12FA001-AC4F-418D-AE19-62706E023703}">
                      <ahyp:hlinkClr val="tx"/>
                    </a:ext>
                  </a:extLst>
                </a:hlinkClick>
              </a:rPr>
              <a:t>yajna</a:t>
            </a:r>
            <a:r>
              <a:rPr lang="en" sz="1200">
                <a:solidFill>
                  <a:srgbClr val="FFFFFF"/>
                </a:solidFill>
                <a:latin typeface="Calibri"/>
                <a:ea typeface="Calibri"/>
                <a:cs typeface="Calibri"/>
                <a:sym typeface="Calibri"/>
              </a:rPr>
              <a:t>, </a:t>
            </a:r>
            <a:r>
              <a:rPr lang="en" sz="1200">
                <a:solidFill>
                  <a:srgbClr val="FFFFFF"/>
                </a:solidFill>
                <a:uFill>
                  <a:noFill/>
                </a:uFill>
                <a:latin typeface="Calibri"/>
                <a:ea typeface="Calibri"/>
                <a:cs typeface="Calibri"/>
                <a:sym typeface="Calibri"/>
                <a:hlinkClick r:id="rId22">
                  <a:extLst>
                    <a:ext uri="{A12FA001-AC4F-418D-AE19-62706E023703}">
                      <ahyp:hlinkClr val="tx"/>
                    </a:ext>
                  </a:extLst>
                </a:hlinkClick>
              </a:rPr>
              <a:t>Yoga</a:t>
            </a:r>
            <a:r>
              <a:rPr lang="en" sz="1200">
                <a:solidFill>
                  <a:srgbClr val="FFFFFF"/>
                </a:solidFill>
                <a:latin typeface="Calibri"/>
                <a:ea typeface="Calibri"/>
                <a:cs typeface="Calibri"/>
                <a:sym typeface="Calibri"/>
              </a:rPr>
              <a:t>, </a:t>
            </a:r>
            <a:r>
              <a:rPr lang="en" sz="1200">
                <a:solidFill>
                  <a:srgbClr val="FFFFFF"/>
                </a:solidFill>
                <a:uFill>
                  <a:noFill/>
                </a:uFill>
                <a:latin typeface="Calibri"/>
                <a:ea typeface="Calibri"/>
                <a:cs typeface="Calibri"/>
                <a:sym typeface="Calibri"/>
                <a:hlinkClick r:id="rId23">
                  <a:extLst>
                    <a:ext uri="{A12FA001-AC4F-418D-AE19-62706E023703}">
                      <ahyp:hlinkClr val="tx"/>
                    </a:ext>
                  </a:extLst>
                </a:hlinkClick>
              </a:rPr>
              <a:t>agamic</a:t>
            </a:r>
            <a:r>
              <a:rPr lang="en" sz="1200">
                <a:solidFill>
                  <a:srgbClr val="FFFFFF"/>
                </a:solidFill>
                <a:latin typeface="Calibri"/>
                <a:ea typeface="Calibri"/>
                <a:cs typeface="Calibri"/>
                <a:sym typeface="Calibri"/>
              </a:rPr>
              <a:t> </a:t>
            </a:r>
            <a:r>
              <a:rPr lang="en" sz="1200">
                <a:solidFill>
                  <a:srgbClr val="FFFFFF"/>
                </a:solidFill>
                <a:uFill>
                  <a:noFill/>
                </a:uFill>
                <a:latin typeface="Calibri"/>
                <a:ea typeface="Calibri"/>
                <a:cs typeface="Calibri"/>
                <a:sym typeface="Calibri"/>
                <a:hlinkClick r:id="rId24">
                  <a:extLst>
                    <a:ext uri="{A12FA001-AC4F-418D-AE19-62706E023703}">
                      <ahyp:hlinkClr val="tx"/>
                    </a:ext>
                  </a:extLst>
                </a:hlinkClick>
              </a:rPr>
              <a:t>rituals</a:t>
            </a:r>
            <a:r>
              <a:rPr lang="en" sz="1200">
                <a:solidFill>
                  <a:srgbClr val="FFFFFF"/>
                </a:solidFill>
                <a:latin typeface="Calibri"/>
                <a:ea typeface="Calibri"/>
                <a:cs typeface="Calibri"/>
                <a:sym typeface="Calibri"/>
              </a:rPr>
              <a:t>, and </a:t>
            </a:r>
            <a:r>
              <a:rPr lang="en" sz="1200">
                <a:solidFill>
                  <a:srgbClr val="FFFFFF"/>
                </a:solidFill>
                <a:uFill>
                  <a:noFill/>
                </a:uFill>
                <a:latin typeface="Calibri"/>
                <a:ea typeface="Calibri"/>
                <a:cs typeface="Calibri"/>
                <a:sym typeface="Calibri"/>
                <a:hlinkClick r:id="rId25">
                  <a:extLst>
                    <a:ext uri="{A12FA001-AC4F-418D-AE19-62706E023703}">
                      <ahyp:hlinkClr val="tx"/>
                    </a:ext>
                  </a:extLst>
                </a:hlinkClick>
              </a:rPr>
              <a:t>temple building</a:t>
            </a:r>
            <a:r>
              <a:rPr lang="en" sz="1200">
                <a:solidFill>
                  <a:srgbClr val="FFFFFF"/>
                </a:solidFill>
                <a:latin typeface="Calibri"/>
                <a:ea typeface="Calibri"/>
                <a:cs typeface="Calibri"/>
                <a:sym typeface="Calibri"/>
              </a:rPr>
              <a:t>, among other topics.Major scriptures include the </a:t>
            </a:r>
            <a:r>
              <a:rPr lang="en" sz="1200">
                <a:solidFill>
                  <a:srgbClr val="FFFFFF"/>
                </a:solidFill>
                <a:uFill>
                  <a:noFill/>
                </a:uFill>
                <a:latin typeface="Calibri"/>
                <a:ea typeface="Calibri"/>
                <a:cs typeface="Calibri"/>
                <a:sym typeface="Calibri"/>
                <a:hlinkClick r:id="rId26">
                  <a:extLst>
                    <a:ext uri="{A12FA001-AC4F-418D-AE19-62706E023703}">
                      <ahyp:hlinkClr val="tx"/>
                    </a:ext>
                  </a:extLst>
                </a:hlinkClick>
              </a:rPr>
              <a:t>Vedas</a:t>
            </a:r>
            <a:r>
              <a:rPr lang="en" sz="1200">
                <a:solidFill>
                  <a:srgbClr val="FFFFFF"/>
                </a:solidFill>
                <a:latin typeface="Calibri"/>
                <a:ea typeface="Calibri"/>
                <a:cs typeface="Calibri"/>
                <a:sym typeface="Calibri"/>
              </a:rPr>
              <a:t> and the </a:t>
            </a:r>
            <a:r>
              <a:rPr lang="en" sz="1200">
                <a:solidFill>
                  <a:srgbClr val="FFFFFF"/>
                </a:solidFill>
                <a:uFill>
                  <a:noFill/>
                </a:uFill>
                <a:latin typeface="Calibri"/>
                <a:ea typeface="Calibri"/>
                <a:cs typeface="Calibri"/>
                <a:sym typeface="Calibri"/>
                <a:hlinkClick r:id="rId27">
                  <a:extLst>
                    <a:ext uri="{A12FA001-AC4F-418D-AE19-62706E023703}">
                      <ahyp:hlinkClr val="tx"/>
                    </a:ext>
                  </a:extLst>
                </a:hlinkClick>
              </a:rPr>
              <a:t>Upanishads</a:t>
            </a:r>
            <a:r>
              <a:rPr lang="en" sz="1200">
                <a:solidFill>
                  <a:srgbClr val="FFFFFF"/>
                </a:solidFill>
                <a:latin typeface="Calibri"/>
                <a:ea typeface="Calibri"/>
                <a:cs typeface="Calibri"/>
                <a:sym typeface="Calibri"/>
              </a:rPr>
              <a:t>, the </a:t>
            </a:r>
            <a:r>
              <a:rPr lang="en" sz="1200">
                <a:solidFill>
                  <a:srgbClr val="FFFFFF"/>
                </a:solidFill>
                <a:uFill>
                  <a:noFill/>
                </a:uFill>
                <a:latin typeface="Calibri"/>
                <a:ea typeface="Calibri"/>
                <a:cs typeface="Calibri"/>
                <a:sym typeface="Calibri"/>
                <a:hlinkClick r:id="rId28">
                  <a:extLst>
                    <a:ext uri="{A12FA001-AC4F-418D-AE19-62706E023703}">
                      <ahyp:hlinkClr val="tx"/>
                    </a:ext>
                  </a:extLst>
                </a:hlinkClick>
              </a:rPr>
              <a:t>Puranas</a:t>
            </a:r>
            <a:r>
              <a:rPr lang="en" sz="1200">
                <a:solidFill>
                  <a:srgbClr val="FFFFFF"/>
                </a:solidFill>
                <a:latin typeface="Calibri"/>
                <a:ea typeface="Calibri"/>
                <a:cs typeface="Calibri"/>
                <a:sym typeface="Calibri"/>
              </a:rPr>
              <a:t>, the </a:t>
            </a:r>
            <a:r>
              <a:rPr lang="en" sz="1200">
                <a:solidFill>
                  <a:srgbClr val="FFFFFF"/>
                </a:solidFill>
                <a:uFill>
                  <a:noFill/>
                </a:uFill>
                <a:latin typeface="Calibri"/>
                <a:ea typeface="Calibri"/>
                <a:cs typeface="Calibri"/>
                <a:sym typeface="Calibri"/>
                <a:hlinkClick r:id="rId29">
                  <a:extLst>
                    <a:ext uri="{A12FA001-AC4F-418D-AE19-62706E023703}">
                      <ahyp:hlinkClr val="tx"/>
                    </a:ext>
                  </a:extLst>
                </a:hlinkClick>
              </a:rPr>
              <a:t>Mahabharata</a:t>
            </a:r>
            <a:r>
              <a:rPr lang="en" sz="1200">
                <a:solidFill>
                  <a:srgbClr val="FFFFFF"/>
                </a:solidFill>
                <a:latin typeface="Calibri"/>
                <a:ea typeface="Calibri"/>
                <a:cs typeface="Calibri"/>
                <a:sym typeface="Calibri"/>
              </a:rPr>
              <a:t>, the </a:t>
            </a:r>
            <a:r>
              <a:rPr lang="en" sz="1200">
                <a:solidFill>
                  <a:srgbClr val="FFFFFF"/>
                </a:solidFill>
                <a:uFill>
                  <a:noFill/>
                </a:uFill>
                <a:latin typeface="Calibri"/>
                <a:ea typeface="Calibri"/>
                <a:cs typeface="Calibri"/>
                <a:sym typeface="Calibri"/>
                <a:hlinkClick r:id="rId30">
                  <a:extLst>
                    <a:ext uri="{A12FA001-AC4F-418D-AE19-62706E023703}">
                      <ahyp:hlinkClr val="tx"/>
                    </a:ext>
                  </a:extLst>
                </a:hlinkClick>
              </a:rPr>
              <a:t>Ramayana</a:t>
            </a:r>
            <a:r>
              <a:rPr lang="en" sz="1200">
                <a:solidFill>
                  <a:srgbClr val="FFFFFF"/>
                </a:solidFill>
                <a:latin typeface="Calibri"/>
                <a:ea typeface="Calibri"/>
                <a:cs typeface="Calibri"/>
                <a:sym typeface="Calibri"/>
              </a:rPr>
              <a:t>, and the </a:t>
            </a:r>
            <a:r>
              <a:rPr lang="en" sz="1200">
                <a:solidFill>
                  <a:srgbClr val="FFFFFF"/>
                </a:solidFill>
                <a:uFill>
                  <a:noFill/>
                </a:uFill>
                <a:latin typeface="Calibri"/>
                <a:ea typeface="Calibri"/>
                <a:cs typeface="Calibri"/>
                <a:sym typeface="Calibri"/>
                <a:hlinkClick r:id="rId31">
                  <a:extLst>
                    <a:ext uri="{A12FA001-AC4F-418D-AE19-62706E023703}">
                      <ahyp:hlinkClr val="tx"/>
                    </a:ext>
                  </a:extLst>
                </a:hlinkClick>
              </a:rPr>
              <a:t>Āgamas</a:t>
            </a:r>
            <a:r>
              <a:rPr lang="en" sz="1200">
                <a:solidFill>
                  <a:srgbClr val="FFFFFF"/>
                </a:solidFill>
                <a:latin typeface="Calibri"/>
                <a:ea typeface="Calibri"/>
                <a:cs typeface="Calibri"/>
                <a:sym typeface="Calibri"/>
              </a:rPr>
              <a:t>. Sources of authority and eternal truths in its texts play an important role, but there is also a strong Hindu tradition of questioning authority in order to deepen the understanding of these truths and to further develop the tradition</a:t>
            </a:r>
            <a:endParaRPr>
              <a:solidFill>
                <a:srgbClr val="FFFFFF"/>
              </a:solidFill>
            </a:endParaRPr>
          </a:p>
        </p:txBody>
      </p:sp>
      <p:sp>
        <p:nvSpPr>
          <p:cNvPr id="175" name="Google Shape;175;p30"/>
          <p:cNvSpPr txBox="1"/>
          <p:nvPr/>
        </p:nvSpPr>
        <p:spPr>
          <a:xfrm>
            <a:off x="229425" y="199825"/>
            <a:ext cx="4262700" cy="49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highlight>
                  <a:srgbClr val="FFFFFF"/>
                </a:highlight>
              </a:rPr>
              <a:t>Hinduism</a:t>
            </a:r>
            <a:endParaRPr sz="1800">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301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rio"/>
                <a:ea typeface="Barrio"/>
                <a:cs typeface="Barrio"/>
                <a:sym typeface="Barrio"/>
              </a:rPr>
              <a:t>Which one is true</a:t>
            </a:r>
            <a:endParaRPr>
              <a:latin typeface="Barrio"/>
              <a:ea typeface="Barrio"/>
              <a:cs typeface="Barrio"/>
              <a:sym typeface="Barrio"/>
            </a:endParaRPr>
          </a:p>
        </p:txBody>
      </p:sp>
      <p:sp>
        <p:nvSpPr>
          <p:cNvPr id="181" name="Google Shape;181;p31"/>
          <p:cNvSpPr txBox="1"/>
          <p:nvPr>
            <p:ph idx="1" type="body"/>
          </p:nvPr>
        </p:nvSpPr>
        <p:spPr>
          <a:xfrm>
            <a:off x="311700" y="1068325"/>
            <a:ext cx="4117200" cy="3774000"/>
          </a:xfrm>
          <a:prstGeom prst="rect">
            <a:avLst/>
          </a:prstGeom>
          <a:ln>
            <a:noFill/>
          </a:ln>
        </p:spPr>
        <p:txBody>
          <a:bodyPr anchorCtr="0" anchor="t" bIns="91425" lIns="91425" spcFirstLastPara="1" rIns="91425" wrap="square" tIns="91425">
            <a:noAutofit/>
          </a:bodyPr>
          <a:lstStyle/>
          <a:p>
            <a:pPr indent="-323850" lvl="0" marL="457200" rtl="0" algn="just">
              <a:spcBef>
                <a:spcPts val="0"/>
              </a:spcBef>
              <a:spcAft>
                <a:spcPts val="0"/>
              </a:spcAft>
              <a:buClr>
                <a:srgbClr val="000000"/>
              </a:buClr>
              <a:buSzPts val="1500"/>
              <a:buChar char="●"/>
            </a:pPr>
            <a:r>
              <a:rPr lang="en" sz="1500">
                <a:solidFill>
                  <a:srgbClr val="000000"/>
                </a:solidFill>
              </a:rPr>
              <a:t>We only saw a few </a:t>
            </a:r>
            <a:r>
              <a:rPr lang="en" sz="1500">
                <a:solidFill>
                  <a:srgbClr val="000000"/>
                </a:solidFill>
              </a:rPr>
              <a:t>different</a:t>
            </a:r>
            <a:r>
              <a:rPr lang="en" sz="1500">
                <a:solidFill>
                  <a:srgbClr val="000000"/>
                </a:solidFill>
              </a:rPr>
              <a:t> ways human origin has been explained and we ended up with handful of different ideas how this world and human beings came into </a:t>
            </a:r>
            <a:r>
              <a:rPr lang="en" sz="1500">
                <a:solidFill>
                  <a:srgbClr val="000000"/>
                </a:solidFill>
              </a:rPr>
              <a:t>existence</a:t>
            </a:r>
            <a:r>
              <a:rPr lang="en" sz="1500">
                <a:solidFill>
                  <a:srgbClr val="000000"/>
                </a:solidFill>
              </a:rPr>
              <a:t>.</a:t>
            </a:r>
            <a:endParaRPr sz="1500">
              <a:solidFill>
                <a:srgbClr val="000000"/>
              </a:solidFill>
            </a:endParaRPr>
          </a:p>
          <a:p>
            <a:pPr indent="-323850" lvl="0" marL="457200" rtl="0" algn="just">
              <a:spcBef>
                <a:spcPts val="0"/>
              </a:spcBef>
              <a:spcAft>
                <a:spcPts val="0"/>
              </a:spcAft>
              <a:buClr>
                <a:srgbClr val="000000"/>
              </a:buClr>
              <a:buSzPts val="1500"/>
              <a:buChar char="●"/>
            </a:pPr>
            <a:r>
              <a:rPr lang="en" sz="1500">
                <a:solidFill>
                  <a:srgbClr val="000000"/>
                </a:solidFill>
              </a:rPr>
              <a:t>The world has 4200 religions and majority of these has multiple texts about the </a:t>
            </a:r>
            <a:r>
              <a:rPr lang="en" sz="1500">
                <a:solidFill>
                  <a:srgbClr val="000000"/>
                </a:solidFill>
              </a:rPr>
              <a:t>beginning</a:t>
            </a:r>
            <a:r>
              <a:rPr lang="en" sz="1500">
                <a:solidFill>
                  <a:srgbClr val="000000"/>
                </a:solidFill>
              </a:rPr>
              <a:t> of the world, thousands of scientific theories and more than a billion other books which talks about the story of origin in their own way.</a:t>
            </a:r>
            <a:endParaRPr sz="1500">
              <a:solidFill>
                <a:srgbClr val="000000"/>
              </a:solidFill>
            </a:endParaRPr>
          </a:p>
          <a:p>
            <a:pPr indent="0" lvl="0" marL="0" rtl="0" algn="just">
              <a:spcBef>
                <a:spcPts val="1600"/>
              </a:spcBef>
              <a:spcAft>
                <a:spcPts val="0"/>
              </a:spcAft>
              <a:buNone/>
            </a:pPr>
            <a:r>
              <a:rPr lang="en" sz="1500">
                <a:solidFill>
                  <a:srgbClr val="000000"/>
                </a:solidFill>
              </a:rPr>
              <a:t>How can someone decide which of these is true or which one of these he should be following?</a:t>
            </a:r>
            <a:endParaRPr sz="1500">
              <a:solidFill>
                <a:srgbClr val="000000"/>
              </a:solidFill>
            </a:endParaRPr>
          </a:p>
          <a:p>
            <a:pPr indent="0" lvl="0" marL="0" rtl="0" algn="just">
              <a:spcBef>
                <a:spcPts val="1600"/>
              </a:spcBef>
              <a:spcAft>
                <a:spcPts val="1600"/>
              </a:spcAft>
              <a:buNone/>
            </a:pPr>
            <a:r>
              <a:t/>
            </a:r>
            <a:endParaRPr sz="1600">
              <a:solidFill>
                <a:srgbClr val="000000"/>
              </a:solidFill>
            </a:endParaRPr>
          </a:p>
        </p:txBody>
      </p:sp>
      <p:pic>
        <p:nvPicPr>
          <p:cNvPr id="182" name="Google Shape;182;p31"/>
          <p:cNvPicPr preferRelativeResize="0"/>
          <p:nvPr/>
        </p:nvPicPr>
        <p:blipFill rotWithShape="1">
          <a:blip r:embed="rId3">
            <a:alphaModFix amt="48000"/>
          </a:blip>
          <a:srcRect b="0" l="14821" r="13575" t="0"/>
          <a:stretch/>
        </p:blipFill>
        <p:spPr>
          <a:xfrm>
            <a:off x="5062900" y="301288"/>
            <a:ext cx="3446175" cy="2952875"/>
          </a:xfrm>
          <a:prstGeom prst="rect">
            <a:avLst/>
          </a:prstGeom>
          <a:noFill/>
          <a:ln cap="flat" cmpd="sng" w="9525">
            <a:solidFill>
              <a:schemeClr val="dk2"/>
            </a:solidFill>
            <a:prstDash val="solid"/>
            <a:round/>
            <a:headEnd len="sm" w="sm" type="none"/>
            <a:tailEnd len="sm" w="sm" type="none"/>
          </a:ln>
        </p:spPr>
      </p:pic>
      <p:sp>
        <p:nvSpPr>
          <p:cNvPr id="183" name="Google Shape;183;p31"/>
          <p:cNvSpPr txBox="1"/>
          <p:nvPr/>
        </p:nvSpPr>
        <p:spPr>
          <a:xfrm>
            <a:off x="4739688" y="3513213"/>
            <a:ext cx="4092600" cy="1329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152400" marR="152400" rtl="0" algn="l">
              <a:lnSpc>
                <a:spcPct val="125000"/>
              </a:lnSpc>
              <a:spcBef>
                <a:spcPts val="0"/>
              </a:spcBef>
              <a:spcAft>
                <a:spcPts val="0"/>
              </a:spcAft>
              <a:buClr>
                <a:schemeClr val="dk1"/>
              </a:buClr>
              <a:buSzPts val="1100"/>
              <a:buFont typeface="Arial"/>
              <a:buNone/>
            </a:pPr>
            <a:r>
              <a:rPr lang="en" sz="2300">
                <a:solidFill>
                  <a:srgbClr val="222222"/>
                </a:solidFill>
              </a:rPr>
              <a:t>4200 religions</a:t>
            </a:r>
            <a:endParaRPr sz="2300">
              <a:solidFill>
                <a:srgbClr val="222222"/>
              </a:solidFill>
            </a:endParaRPr>
          </a:p>
          <a:p>
            <a:pPr indent="0" lvl="0" marL="152400" marR="152400" rtl="0" algn="l">
              <a:lnSpc>
                <a:spcPct val="115000"/>
              </a:lnSpc>
              <a:spcBef>
                <a:spcPts val="400"/>
              </a:spcBef>
              <a:spcAft>
                <a:spcPts val="0"/>
              </a:spcAft>
              <a:buClr>
                <a:schemeClr val="dk1"/>
              </a:buClr>
              <a:buSzPts val="1100"/>
              <a:buFont typeface="Arial"/>
              <a:buNone/>
            </a:pPr>
            <a:r>
              <a:rPr lang="en" sz="1100">
                <a:solidFill>
                  <a:srgbClr val="222222"/>
                </a:solidFill>
              </a:rPr>
              <a:t>According to some estimates,there are roughly 4200 </a:t>
            </a:r>
            <a:r>
              <a:rPr b="1" lang="en" sz="1100">
                <a:solidFill>
                  <a:srgbClr val="222222"/>
                </a:solidFill>
              </a:rPr>
              <a:t>religions in the world</a:t>
            </a:r>
            <a:r>
              <a:rPr lang="en" sz="1100">
                <a:solidFill>
                  <a:srgbClr val="222222"/>
                </a:solidFill>
              </a:rPr>
              <a:t>. out of which CHRISTIANITY is the </a:t>
            </a:r>
            <a:r>
              <a:rPr b="1" lang="en" sz="1100">
                <a:solidFill>
                  <a:srgbClr val="222222"/>
                </a:solidFill>
              </a:rPr>
              <a:t>world's</a:t>
            </a:r>
            <a:r>
              <a:rPr lang="en" sz="1100">
                <a:solidFill>
                  <a:srgbClr val="222222"/>
                </a:solidFill>
              </a:rPr>
              <a:t> largest </a:t>
            </a:r>
            <a:r>
              <a:rPr b="1" lang="en" sz="1100">
                <a:solidFill>
                  <a:srgbClr val="222222"/>
                </a:solidFill>
              </a:rPr>
              <a:t>religion</a:t>
            </a:r>
            <a:r>
              <a:rPr lang="en" sz="1100">
                <a:solidFill>
                  <a:srgbClr val="222222"/>
                </a:solidFill>
              </a:rPr>
              <a:t> which is followed by ISLAM.</a:t>
            </a:r>
            <a:endParaRPr sz="1100">
              <a:solidFill>
                <a:srgbClr val="222222"/>
              </a:solidFill>
            </a:endParaRPr>
          </a:p>
          <a:p>
            <a:pPr indent="0" lvl="0" marL="0" rtl="0" algn="l">
              <a:spcBef>
                <a:spcPts val="0"/>
              </a:spcBef>
              <a:spcAft>
                <a:spcPts val="0"/>
              </a:spcAft>
              <a:buNone/>
            </a:pPr>
            <a:r>
              <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59" name="Shape 59"/>
        <p:cNvGrpSpPr/>
        <p:nvPr/>
      </p:nvGrpSpPr>
      <p:grpSpPr>
        <a:xfrm>
          <a:off x="0" y="0"/>
          <a:ext cx="0" cy="0"/>
          <a:chOff x="0" y="0"/>
          <a:chExt cx="0" cy="0"/>
        </a:xfrm>
      </p:grpSpPr>
      <p:sp>
        <p:nvSpPr>
          <p:cNvPr id="60" name="Google Shape;60;p14"/>
          <p:cNvSpPr txBox="1"/>
          <p:nvPr>
            <p:ph idx="1" type="subTitle"/>
          </p:nvPr>
        </p:nvSpPr>
        <p:spPr>
          <a:xfrm>
            <a:off x="42850" y="846000"/>
            <a:ext cx="8520600" cy="4297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Josefin Slab"/>
              <a:buChar char="●"/>
            </a:pPr>
            <a:r>
              <a:rPr b="1" lang="en" sz="1500">
                <a:solidFill>
                  <a:schemeClr val="dk1"/>
                </a:solidFill>
                <a:latin typeface="Josefin Slab"/>
                <a:ea typeface="Josefin Slab"/>
                <a:cs typeface="Josefin Slab"/>
                <a:sym typeface="Josefin Slab"/>
              </a:rPr>
              <a:t>Introduction</a:t>
            </a:r>
            <a:br>
              <a:rPr b="1" lang="en" sz="1500">
                <a:solidFill>
                  <a:schemeClr val="dk1"/>
                </a:solidFill>
                <a:latin typeface="Josefin Slab"/>
                <a:ea typeface="Josefin Slab"/>
                <a:cs typeface="Josefin Slab"/>
                <a:sym typeface="Josefin Slab"/>
              </a:rPr>
            </a:br>
            <a:endParaRPr b="1" sz="1500">
              <a:solidFill>
                <a:schemeClr val="dk1"/>
              </a:solidFill>
              <a:latin typeface="Josefin Slab"/>
              <a:ea typeface="Josefin Slab"/>
              <a:cs typeface="Josefin Slab"/>
              <a:sym typeface="Josefin Slab"/>
            </a:endParaRPr>
          </a:p>
          <a:p>
            <a:pPr indent="-323850" lvl="0" marL="457200" rtl="0" algn="l">
              <a:spcBef>
                <a:spcPts val="0"/>
              </a:spcBef>
              <a:spcAft>
                <a:spcPts val="0"/>
              </a:spcAft>
              <a:buClr>
                <a:schemeClr val="dk1"/>
              </a:buClr>
              <a:buSzPts val="1500"/>
              <a:buFont typeface="Josefin Slab"/>
              <a:buChar char="●"/>
            </a:pPr>
            <a:r>
              <a:rPr b="1" i="1" lang="en" sz="1500">
                <a:solidFill>
                  <a:schemeClr val="dk1"/>
                </a:solidFill>
                <a:latin typeface="Josefin Slab"/>
                <a:ea typeface="Josefin Slab"/>
                <a:cs typeface="Josefin Slab"/>
                <a:sym typeface="Josefin Slab"/>
              </a:rPr>
              <a:t>Theory Of Evolution by Charles Darwin</a:t>
            </a:r>
            <a:br>
              <a:rPr lang="en" sz="1500">
                <a:solidFill>
                  <a:schemeClr val="dk1"/>
                </a:solidFill>
                <a:latin typeface="Josefin Slab"/>
                <a:ea typeface="Josefin Slab"/>
                <a:cs typeface="Josefin Slab"/>
                <a:sym typeface="Josefin Slab"/>
              </a:rPr>
            </a:br>
            <a:endParaRPr sz="1500">
              <a:solidFill>
                <a:schemeClr val="dk1"/>
              </a:solidFill>
              <a:latin typeface="Josefin Slab"/>
              <a:ea typeface="Josefin Slab"/>
              <a:cs typeface="Josefin Slab"/>
              <a:sym typeface="Josefin Slab"/>
            </a:endParaRPr>
          </a:p>
          <a:p>
            <a:pPr indent="-323850" lvl="0" marL="457200" rtl="0" algn="l">
              <a:spcBef>
                <a:spcPts val="0"/>
              </a:spcBef>
              <a:spcAft>
                <a:spcPts val="0"/>
              </a:spcAft>
              <a:buClr>
                <a:schemeClr val="dk1"/>
              </a:buClr>
              <a:buSzPts val="1500"/>
              <a:buFont typeface="Josefin Slab"/>
              <a:buChar char="●"/>
            </a:pPr>
            <a:r>
              <a:rPr b="1" lang="en" sz="1500">
                <a:solidFill>
                  <a:schemeClr val="dk1"/>
                </a:solidFill>
                <a:latin typeface="Josefin Slab"/>
                <a:ea typeface="Josefin Slab"/>
                <a:cs typeface="Josefin Slab"/>
                <a:sym typeface="Josefin Slab"/>
              </a:rPr>
              <a:t>Textual Analysis of Religious Texts</a:t>
            </a:r>
            <a:br>
              <a:rPr lang="en" sz="1500">
                <a:solidFill>
                  <a:schemeClr val="dk1"/>
                </a:solidFill>
                <a:latin typeface="Josefin Slab"/>
                <a:ea typeface="Josefin Slab"/>
                <a:cs typeface="Josefin Slab"/>
                <a:sym typeface="Josefin Slab"/>
              </a:rPr>
            </a:br>
            <a:r>
              <a:rPr lang="en" sz="1500">
                <a:solidFill>
                  <a:schemeClr val="dk1"/>
                </a:solidFill>
                <a:latin typeface="Josefin Slab"/>
                <a:ea typeface="Josefin Slab"/>
                <a:cs typeface="Josefin Slab"/>
                <a:sym typeface="Josefin Slab"/>
              </a:rPr>
              <a:t>1) </a:t>
            </a:r>
            <a:r>
              <a:rPr i="1" lang="en" sz="1500">
                <a:solidFill>
                  <a:schemeClr val="dk1"/>
                </a:solidFill>
                <a:latin typeface="Josefin Slab"/>
                <a:ea typeface="Josefin Slab"/>
                <a:cs typeface="Josefin Slab"/>
                <a:sym typeface="Josefin Slab"/>
              </a:rPr>
              <a:t>The Holy Bible</a:t>
            </a:r>
            <a:br>
              <a:rPr i="1" lang="en" sz="1500">
                <a:solidFill>
                  <a:schemeClr val="dk1"/>
                </a:solidFill>
                <a:latin typeface="Josefin Slab"/>
                <a:ea typeface="Josefin Slab"/>
                <a:cs typeface="Josefin Slab"/>
                <a:sym typeface="Josefin Slab"/>
              </a:rPr>
            </a:br>
            <a:r>
              <a:rPr i="1" lang="en" sz="1500">
                <a:solidFill>
                  <a:schemeClr val="dk1"/>
                </a:solidFill>
                <a:latin typeface="Josefin Slab"/>
                <a:ea typeface="Josefin Slab"/>
                <a:cs typeface="Josefin Slab"/>
                <a:sym typeface="Josefin Slab"/>
              </a:rPr>
              <a:t>2) The Holy Quran</a:t>
            </a:r>
            <a:br>
              <a:rPr i="1" lang="en" sz="1500">
                <a:solidFill>
                  <a:schemeClr val="dk1"/>
                </a:solidFill>
                <a:latin typeface="Josefin Slab"/>
                <a:ea typeface="Josefin Slab"/>
                <a:cs typeface="Josefin Slab"/>
                <a:sym typeface="Josefin Slab"/>
              </a:rPr>
            </a:br>
            <a:r>
              <a:rPr i="1" lang="en" sz="1500">
                <a:solidFill>
                  <a:schemeClr val="dk1"/>
                </a:solidFill>
                <a:latin typeface="Josefin Slab"/>
                <a:ea typeface="Josefin Slab"/>
                <a:cs typeface="Josefin Slab"/>
                <a:sym typeface="Josefin Slab"/>
              </a:rPr>
              <a:t>3) RigVeda</a:t>
            </a:r>
            <a:br>
              <a:rPr lang="en" sz="1500">
                <a:solidFill>
                  <a:schemeClr val="dk1"/>
                </a:solidFill>
                <a:latin typeface="Josefin Slab"/>
                <a:ea typeface="Josefin Slab"/>
                <a:cs typeface="Josefin Slab"/>
                <a:sym typeface="Josefin Slab"/>
              </a:rPr>
            </a:br>
            <a:endParaRPr sz="1500">
              <a:solidFill>
                <a:schemeClr val="dk1"/>
              </a:solidFill>
              <a:latin typeface="Josefin Slab"/>
              <a:ea typeface="Josefin Slab"/>
              <a:cs typeface="Josefin Slab"/>
              <a:sym typeface="Josefin Slab"/>
            </a:endParaRPr>
          </a:p>
          <a:p>
            <a:pPr indent="-323850" lvl="0" marL="457200" rtl="0" algn="l">
              <a:spcBef>
                <a:spcPts val="0"/>
              </a:spcBef>
              <a:spcAft>
                <a:spcPts val="0"/>
              </a:spcAft>
              <a:buClr>
                <a:schemeClr val="dk1"/>
              </a:buClr>
              <a:buSzPts val="1500"/>
              <a:buFont typeface="Josefin Slab"/>
              <a:buChar char="●"/>
            </a:pPr>
            <a:r>
              <a:rPr b="1" lang="en" sz="1500">
                <a:solidFill>
                  <a:schemeClr val="dk1"/>
                </a:solidFill>
                <a:latin typeface="Josefin Slab"/>
                <a:ea typeface="Josefin Slab"/>
                <a:cs typeface="Josefin Slab"/>
                <a:sym typeface="Josefin Slab"/>
              </a:rPr>
              <a:t>Sentiment Analysis</a:t>
            </a:r>
            <a:br>
              <a:rPr lang="en" sz="1500">
                <a:solidFill>
                  <a:schemeClr val="dk1"/>
                </a:solidFill>
                <a:latin typeface="Josefin Slab"/>
                <a:ea typeface="Josefin Slab"/>
                <a:cs typeface="Josefin Slab"/>
                <a:sym typeface="Josefin Slab"/>
              </a:rPr>
            </a:br>
            <a:r>
              <a:rPr lang="en" sz="1500">
                <a:solidFill>
                  <a:schemeClr val="dk1"/>
                </a:solidFill>
                <a:latin typeface="Josefin Slab"/>
                <a:ea typeface="Josefin Slab"/>
                <a:cs typeface="Josefin Slab"/>
                <a:sym typeface="Josefin Slab"/>
              </a:rPr>
              <a:t>1) </a:t>
            </a:r>
            <a:r>
              <a:rPr i="1" lang="en" sz="1500">
                <a:solidFill>
                  <a:schemeClr val="dk1"/>
                </a:solidFill>
                <a:latin typeface="Josefin Slab"/>
                <a:ea typeface="Josefin Slab"/>
                <a:cs typeface="Josefin Slab"/>
                <a:sym typeface="Josefin Slab"/>
              </a:rPr>
              <a:t>Theory of Evolution by Charles Darwin</a:t>
            </a:r>
            <a:br>
              <a:rPr i="1" lang="en" sz="1500">
                <a:solidFill>
                  <a:schemeClr val="dk1"/>
                </a:solidFill>
                <a:latin typeface="Josefin Slab"/>
                <a:ea typeface="Josefin Slab"/>
                <a:cs typeface="Josefin Slab"/>
                <a:sym typeface="Josefin Slab"/>
              </a:rPr>
            </a:br>
            <a:r>
              <a:rPr i="1" lang="en" sz="1500">
                <a:solidFill>
                  <a:schemeClr val="dk1"/>
                </a:solidFill>
                <a:latin typeface="Josefin Slab"/>
                <a:ea typeface="Josefin Slab"/>
                <a:cs typeface="Josefin Slab"/>
                <a:sym typeface="Josefin Slab"/>
              </a:rPr>
              <a:t>2) The Holy BIBLE</a:t>
            </a:r>
            <a:br>
              <a:rPr i="1" lang="en" sz="1500">
                <a:solidFill>
                  <a:schemeClr val="dk1"/>
                </a:solidFill>
                <a:latin typeface="Josefin Slab"/>
                <a:ea typeface="Josefin Slab"/>
                <a:cs typeface="Josefin Slab"/>
                <a:sym typeface="Josefin Slab"/>
              </a:rPr>
            </a:br>
            <a:r>
              <a:rPr i="1" lang="en" sz="1500">
                <a:solidFill>
                  <a:schemeClr val="dk1"/>
                </a:solidFill>
                <a:latin typeface="Josefin Slab"/>
                <a:ea typeface="Josefin Slab"/>
                <a:cs typeface="Josefin Slab"/>
                <a:sym typeface="Josefin Slab"/>
              </a:rPr>
              <a:t>3) The Holy QURAN</a:t>
            </a:r>
            <a:br>
              <a:rPr i="1" lang="en" sz="1500">
                <a:solidFill>
                  <a:schemeClr val="dk1"/>
                </a:solidFill>
                <a:latin typeface="Josefin Slab"/>
                <a:ea typeface="Josefin Slab"/>
                <a:cs typeface="Josefin Slab"/>
                <a:sym typeface="Josefin Slab"/>
              </a:rPr>
            </a:br>
            <a:r>
              <a:rPr i="1" lang="en" sz="1500">
                <a:solidFill>
                  <a:schemeClr val="dk1"/>
                </a:solidFill>
                <a:latin typeface="Josefin Slab"/>
                <a:ea typeface="Josefin Slab"/>
                <a:cs typeface="Josefin Slab"/>
                <a:sym typeface="Josefin Slab"/>
              </a:rPr>
              <a:t>4) GOD : A Human History by Reza Aslan</a:t>
            </a:r>
            <a:br>
              <a:rPr i="1" lang="en" sz="1500">
                <a:solidFill>
                  <a:schemeClr val="dk1"/>
                </a:solidFill>
                <a:latin typeface="Josefin Slab"/>
                <a:ea typeface="Josefin Slab"/>
                <a:cs typeface="Josefin Slab"/>
                <a:sym typeface="Josefin Slab"/>
              </a:rPr>
            </a:br>
            <a:endParaRPr i="1" sz="1500">
              <a:solidFill>
                <a:schemeClr val="dk1"/>
              </a:solidFill>
              <a:latin typeface="Josefin Slab"/>
              <a:ea typeface="Josefin Slab"/>
              <a:cs typeface="Josefin Slab"/>
              <a:sym typeface="Josefin Slab"/>
            </a:endParaRPr>
          </a:p>
          <a:p>
            <a:pPr indent="-323850" lvl="0" marL="457200" rtl="0" algn="l">
              <a:spcBef>
                <a:spcPts val="0"/>
              </a:spcBef>
              <a:spcAft>
                <a:spcPts val="0"/>
              </a:spcAft>
              <a:buClr>
                <a:schemeClr val="dk1"/>
              </a:buClr>
              <a:buSzPts val="1500"/>
              <a:buFont typeface="Josefin Slab"/>
              <a:buChar char="●"/>
            </a:pPr>
            <a:r>
              <a:rPr b="1" lang="en" sz="1500">
                <a:solidFill>
                  <a:schemeClr val="dk1"/>
                </a:solidFill>
                <a:latin typeface="Josefin Slab"/>
                <a:ea typeface="Josefin Slab"/>
                <a:cs typeface="Josefin Slab"/>
                <a:sym typeface="Josefin Slab"/>
              </a:rPr>
              <a:t>Present Findings</a:t>
            </a:r>
            <a:endParaRPr b="1" sz="1500">
              <a:solidFill>
                <a:schemeClr val="dk1"/>
              </a:solidFill>
              <a:latin typeface="Josefin Slab"/>
              <a:ea typeface="Josefin Slab"/>
              <a:cs typeface="Josefin Slab"/>
              <a:sym typeface="Josefin Slab"/>
            </a:endParaRPr>
          </a:p>
        </p:txBody>
      </p:sp>
      <p:sp>
        <p:nvSpPr>
          <p:cNvPr id="61" name="Google Shape;61;p14"/>
          <p:cNvSpPr txBox="1"/>
          <p:nvPr/>
        </p:nvSpPr>
        <p:spPr>
          <a:xfrm>
            <a:off x="311300" y="12295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latin typeface="Special Elite"/>
                <a:ea typeface="Special Elite"/>
                <a:cs typeface="Special Elite"/>
                <a:sym typeface="Special Elite"/>
              </a:rPr>
              <a:t>Index</a:t>
            </a:r>
            <a:endParaRPr sz="3700">
              <a:latin typeface="Special Elite"/>
              <a:ea typeface="Special Elite"/>
              <a:cs typeface="Special Elite"/>
              <a:sym typeface="Special Elit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Analysis : a </a:t>
            </a:r>
            <a:r>
              <a:rPr lang="en"/>
              <a:t>decisive</a:t>
            </a:r>
            <a:r>
              <a:rPr lang="en"/>
              <a:t> tool</a:t>
            </a:r>
            <a:endParaRPr/>
          </a:p>
        </p:txBody>
      </p:sp>
      <p:sp>
        <p:nvSpPr>
          <p:cNvPr id="189" name="Google Shape;189;p32"/>
          <p:cNvSpPr txBox="1"/>
          <p:nvPr>
            <p:ph idx="1" type="body"/>
          </p:nvPr>
        </p:nvSpPr>
        <p:spPr>
          <a:xfrm>
            <a:off x="311700" y="1308125"/>
            <a:ext cx="6253800" cy="321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Sentiment analysis is a powerful tool to analyse text and classify it on </a:t>
            </a:r>
            <a:r>
              <a:rPr lang="en" sz="1500"/>
              <a:t>different</a:t>
            </a:r>
            <a:r>
              <a:rPr lang="en" sz="1500"/>
              <a:t> grounds on the basis of </a:t>
            </a:r>
            <a:r>
              <a:rPr lang="en" sz="1500"/>
              <a:t>emotions</a:t>
            </a:r>
            <a:r>
              <a:rPr lang="en" sz="1500"/>
              <a:t> and tones of each word in a sentence to each sentence of a paragraph , paragraphs of pages and so on. Sentiment analysis models are either trained with already analysed texts or defined with algorithms to classify phrases.</a:t>
            </a:r>
            <a:endParaRPr sz="1500"/>
          </a:p>
          <a:p>
            <a:pPr indent="0" lvl="0" marL="0" rtl="0" algn="just">
              <a:spcBef>
                <a:spcPts val="1600"/>
              </a:spcBef>
              <a:spcAft>
                <a:spcPts val="0"/>
              </a:spcAft>
              <a:buNone/>
            </a:pPr>
            <a:r>
              <a:rPr lang="en" sz="1500"/>
              <a:t>A better way to look at what might be the truth behind human origin and the world or maybe looking at an unbiased and thoroughly analysed result of all the theories, stories etc and decide what one should believe and to have a better understanding of why the things are the way they are now.</a:t>
            </a:r>
            <a:endParaRPr sz="1500"/>
          </a:p>
          <a:p>
            <a:pPr indent="0" lvl="0" marL="0" rtl="0" algn="just">
              <a:spcBef>
                <a:spcPts val="1600"/>
              </a:spcBef>
              <a:spcAft>
                <a:spcPts val="1600"/>
              </a:spcAft>
              <a:buNone/>
            </a:pPr>
            <a:r>
              <a:t/>
            </a:r>
            <a:endParaRPr sz="1500"/>
          </a:p>
        </p:txBody>
      </p:sp>
      <p:pic>
        <p:nvPicPr>
          <p:cNvPr id="190" name="Google Shape;190;p32"/>
          <p:cNvPicPr preferRelativeResize="0"/>
          <p:nvPr/>
        </p:nvPicPr>
        <p:blipFill>
          <a:blip r:embed="rId3">
            <a:alphaModFix/>
          </a:blip>
          <a:stretch>
            <a:fillRect/>
          </a:stretch>
        </p:blipFill>
        <p:spPr>
          <a:xfrm>
            <a:off x="6885601" y="445025"/>
            <a:ext cx="1658250" cy="433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3"/>
          <p:cNvPicPr preferRelativeResize="0"/>
          <p:nvPr/>
        </p:nvPicPr>
        <p:blipFill>
          <a:blip r:embed="rId3">
            <a:alphaModFix/>
          </a:blip>
          <a:stretch>
            <a:fillRect/>
          </a:stretch>
        </p:blipFill>
        <p:spPr>
          <a:xfrm>
            <a:off x="385875" y="856175"/>
            <a:ext cx="6040957" cy="3692999"/>
          </a:xfrm>
          <a:prstGeom prst="rect">
            <a:avLst/>
          </a:prstGeom>
          <a:noFill/>
          <a:ln>
            <a:noFill/>
          </a:ln>
        </p:spPr>
      </p:pic>
      <p:sp>
        <p:nvSpPr>
          <p:cNvPr id="196" name="Google Shape;196;p33"/>
          <p:cNvSpPr txBox="1"/>
          <p:nvPr/>
        </p:nvSpPr>
        <p:spPr>
          <a:xfrm>
            <a:off x="385875" y="219325"/>
            <a:ext cx="61341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How text is analysed</a:t>
            </a:r>
            <a:endParaRPr sz="1700"/>
          </a:p>
        </p:txBody>
      </p:sp>
      <p:sp>
        <p:nvSpPr>
          <p:cNvPr id="197" name="Google Shape;197;p33"/>
          <p:cNvSpPr txBox="1"/>
          <p:nvPr/>
        </p:nvSpPr>
        <p:spPr>
          <a:xfrm>
            <a:off x="6643500" y="459875"/>
            <a:ext cx="2306400" cy="448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The text input is divided into sentences and further into words. Each word act as a token and the algorithm assigns a value between -1 and 1 based on </a:t>
            </a:r>
            <a:r>
              <a:rPr lang="en"/>
              <a:t>positivity</a:t>
            </a:r>
            <a:r>
              <a:rPr lang="en"/>
              <a:t> or </a:t>
            </a:r>
            <a:r>
              <a:rPr lang="en"/>
              <a:t>negativity</a:t>
            </a:r>
            <a:r>
              <a:rPr lang="en"/>
              <a:t> of it. On the sentence level the </a:t>
            </a:r>
            <a:r>
              <a:rPr lang="en"/>
              <a:t>algorithm</a:t>
            </a:r>
            <a:r>
              <a:rPr lang="en"/>
              <a:t> analyses the structure and </a:t>
            </a:r>
            <a:r>
              <a:rPr lang="en"/>
              <a:t>arrangement</a:t>
            </a:r>
            <a:r>
              <a:rPr lang="en"/>
              <a:t> of the words and defines values for different emotions.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For example in the figure the latter part of the sentence has positive values but because of presence of the ‘doesn’t’ the sentence turns of to be of </a:t>
            </a:r>
            <a:r>
              <a:rPr lang="en"/>
              <a:t>negative</a:t>
            </a:r>
            <a:r>
              <a:rPr lang="en"/>
              <a:t> emotion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IBM WATSON:</a:t>
            </a:r>
            <a:endParaRPr/>
          </a:p>
        </p:txBody>
      </p:sp>
      <p:sp>
        <p:nvSpPr>
          <p:cNvPr id="203" name="Google Shape;203;p34"/>
          <p:cNvSpPr txBox="1"/>
          <p:nvPr>
            <p:ph idx="1" type="body"/>
          </p:nvPr>
        </p:nvSpPr>
        <p:spPr>
          <a:xfrm>
            <a:off x="311700" y="1230300"/>
            <a:ext cx="36150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200">
                <a:solidFill>
                  <a:srgbClr val="222222"/>
                </a:solidFill>
                <a:highlight>
                  <a:srgbClr val="FFFFFF"/>
                </a:highlight>
              </a:rPr>
              <a:t>The </a:t>
            </a:r>
            <a:r>
              <a:rPr b="1" lang="en" sz="1200">
                <a:solidFill>
                  <a:srgbClr val="222222"/>
                </a:solidFill>
                <a:highlight>
                  <a:srgbClr val="FFFFFF"/>
                </a:highlight>
              </a:rPr>
              <a:t>IBM</a:t>
            </a:r>
            <a:r>
              <a:rPr lang="en" sz="1200">
                <a:solidFill>
                  <a:srgbClr val="222222"/>
                </a:solidFill>
                <a:highlight>
                  <a:srgbClr val="FFFFFF"/>
                </a:highlight>
              </a:rPr>
              <a:t> Watson™ </a:t>
            </a:r>
            <a:r>
              <a:rPr b="1" lang="en" sz="1200">
                <a:solidFill>
                  <a:srgbClr val="222222"/>
                </a:solidFill>
                <a:highlight>
                  <a:srgbClr val="FFFFFF"/>
                </a:highlight>
              </a:rPr>
              <a:t>Tone Analyzer</a:t>
            </a:r>
            <a:r>
              <a:rPr lang="en" sz="1200">
                <a:solidFill>
                  <a:srgbClr val="222222"/>
                </a:solidFill>
                <a:highlight>
                  <a:srgbClr val="FFFFFF"/>
                </a:highlight>
              </a:rPr>
              <a:t> service uses linguistic analysis to detect emotional and language </a:t>
            </a:r>
            <a:r>
              <a:rPr b="1" lang="en" sz="1200">
                <a:solidFill>
                  <a:srgbClr val="222222"/>
                </a:solidFill>
                <a:highlight>
                  <a:srgbClr val="FFFFFF"/>
                </a:highlight>
              </a:rPr>
              <a:t>tones</a:t>
            </a:r>
            <a:r>
              <a:rPr lang="en" sz="1200">
                <a:solidFill>
                  <a:srgbClr val="222222"/>
                </a:solidFill>
                <a:highlight>
                  <a:srgbClr val="FFFFFF"/>
                </a:highlight>
              </a:rPr>
              <a:t> in written text. It works on the principle of Natural Language Processing (NLP) in which the model was trained for more than 26 months using texts from different areas like </a:t>
            </a:r>
            <a:r>
              <a:rPr lang="en" sz="1200">
                <a:solidFill>
                  <a:srgbClr val="222222"/>
                </a:solidFill>
                <a:highlight>
                  <a:srgbClr val="FFFFFF"/>
                </a:highlight>
              </a:rPr>
              <a:t>comments</a:t>
            </a:r>
            <a:r>
              <a:rPr lang="en" sz="1200">
                <a:solidFill>
                  <a:srgbClr val="222222"/>
                </a:solidFill>
                <a:highlight>
                  <a:srgbClr val="FFFFFF"/>
                </a:highlight>
              </a:rPr>
              <a:t> on social media, conversations over reality shows and news channels and many other textual and audio based sentences. The IBM Watson Tone Analyser gives a score between 0 and 1 of different emotions like anger which can be read as the percentage of the particular emotion present in the text. It also analysis the language style used and social tendencies of the text.</a:t>
            </a:r>
            <a:endParaRPr/>
          </a:p>
        </p:txBody>
      </p:sp>
      <p:pic>
        <p:nvPicPr>
          <p:cNvPr id="204" name="Google Shape;204;p34"/>
          <p:cNvPicPr preferRelativeResize="0"/>
          <p:nvPr/>
        </p:nvPicPr>
        <p:blipFill rotWithShape="1">
          <a:blip r:embed="rId3">
            <a:alphaModFix/>
          </a:blip>
          <a:srcRect b="5900" l="0" r="0" t="0"/>
          <a:stretch/>
        </p:blipFill>
        <p:spPr>
          <a:xfrm>
            <a:off x="3990200" y="1635701"/>
            <a:ext cx="5061826" cy="22322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a:t>
            </a:r>
            <a:endParaRPr/>
          </a:p>
        </p:txBody>
      </p:sp>
      <p:sp>
        <p:nvSpPr>
          <p:cNvPr id="210" name="Google Shape;210;p35"/>
          <p:cNvSpPr txBox="1"/>
          <p:nvPr>
            <p:ph idx="1" type="body"/>
          </p:nvPr>
        </p:nvSpPr>
        <p:spPr>
          <a:xfrm>
            <a:off x="311700" y="1152475"/>
            <a:ext cx="33957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Clr>
                <a:schemeClr val="dk1"/>
              </a:buClr>
              <a:buSzPts val="1100"/>
              <a:buFont typeface="Arial"/>
              <a:buNone/>
            </a:pPr>
            <a:r>
              <a:rPr lang="en" sz="1200">
                <a:solidFill>
                  <a:srgbClr val="222222"/>
                </a:solidFill>
                <a:highlight>
                  <a:srgbClr val="FFFFFF"/>
                </a:highlight>
              </a:rPr>
              <a:t>The </a:t>
            </a:r>
            <a:r>
              <a:rPr b="1" lang="en" sz="1200">
                <a:solidFill>
                  <a:srgbClr val="222222"/>
                </a:solidFill>
                <a:highlight>
                  <a:srgbClr val="FFFFFF"/>
                </a:highlight>
              </a:rPr>
              <a:t>IBM</a:t>
            </a:r>
            <a:r>
              <a:rPr lang="en" sz="1200">
                <a:solidFill>
                  <a:srgbClr val="222222"/>
                </a:solidFill>
                <a:highlight>
                  <a:srgbClr val="FFFFFF"/>
                </a:highlight>
              </a:rPr>
              <a:t> Watson™ </a:t>
            </a:r>
            <a:r>
              <a:rPr b="1" lang="en" sz="1200">
                <a:solidFill>
                  <a:srgbClr val="222222"/>
                </a:solidFill>
                <a:highlight>
                  <a:srgbClr val="FFFFFF"/>
                </a:highlight>
              </a:rPr>
              <a:t>Tone Analyzer</a:t>
            </a:r>
            <a:r>
              <a:rPr lang="en" sz="1200">
                <a:solidFill>
                  <a:srgbClr val="222222"/>
                </a:solidFill>
                <a:highlight>
                  <a:srgbClr val="FFFFFF"/>
                </a:highlight>
              </a:rPr>
              <a:t> service provides free API which can be implemented with different languages one of them being python. The API service allows 2500 API calls per month free but charges exceeding this limit. Each API call takes the input text from the database we prepared sends it to the IBM WATSON service provides and the result is sent back to the code which can be pickled. To analyse some religious texts, scientific journals and novels we made at least 13,000 API calls i.e we analysed 13,000 lines from different sources which we added to our database.</a:t>
            </a:r>
            <a:endParaRPr/>
          </a:p>
        </p:txBody>
      </p:sp>
      <p:pic>
        <p:nvPicPr>
          <p:cNvPr id="211" name="Google Shape;211;p35"/>
          <p:cNvPicPr preferRelativeResize="0"/>
          <p:nvPr/>
        </p:nvPicPr>
        <p:blipFill rotWithShape="1">
          <a:blip r:embed="rId3">
            <a:alphaModFix/>
          </a:blip>
          <a:srcRect b="3410" l="0" r="43515" t="7088"/>
          <a:stretch/>
        </p:blipFill>
        <p:spPr>
          <a:xfrm>
            <a:off x="4036650" y="414663"/>
            <a:ext cx="4729200" cy="421512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40000" y="338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a:t>
            </a:r>
            <a:r>
              <a:rPr lang="en"/>
              <a:t> </a:t>
            </a:r>
            <a:r>
              <a:rPr lang="en"/>
              <a:t>Visualization</a:t>
            </a:r>
            <a:endParaRPr/>
          </a:p>
        </p:txBody>
      </p:sp>
      <p:sp>
        <p:nvSpPr>
          <p:cNvPr id="217" name="Google Shape;217;p36"/>
          <p:cNvSpPr txBox="1"/>
          <p:nvPr>
            <p:ph idx="1" type="body"/>
          </p:nvPr>
        </p:nvSpPr>
        <p:spPr>
          <a:xfrm>
            <a:off x="311700" y="1152475"/>
            <a:ext cx="5447400" cy="38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Information </a:t>
            </a:r>
            <a:r>
              <a:rPr lang="en" sz="1700"/>
              <a:t>Visualization</a:t>
            </a:r>
            <a:r>
              <a:rPr lang="en" sz="1700"/>
              <a:t> is a practice of visualising abstract data i.e </a:t>
            </a:r>
            <a:r>
              <a:rPr lang="en" sz="1700"/>
              <a:t>visualizing</a:t>
            </a:r>
            <a:r>
              <a:rPr lang="en" sz="1700"/>
              <a:t> data which does not have a </a:t>
            </a:r>
            <a:r>
              <a:rPr lang="en" sz="1700"/>
              <a:t>natural </a:t>
            </a:r>
            <a:r>
              <a:rPr lang="en" sz="1700"/>
              <a:t>representation to amplify cognition.</a:t>
            </a:r>
            <a:endParaRPr sz="1700"/>
          </a:p>
          <a:p>
            <a:pPr indent="0" lvl="0" marL="0" rtl="0" algn="just">
              <a:spcBef>
                <a:spcPts val="1600"/>
              </a:spcBef>
              <a:spcAft>
                <a:spcPts val="0"/>
              </a:spcAft>
              <a:buNone/>
            </a:pPr>
            <a:r>
              <a:rPr lang="en" sz="1700"/>
              <a:t>We converted pickle file of emotions from IBM watson into a .csv file with values of emotions, number of lines and the source which the lines was taken from in order to plot graphs between different combinations of emotions and sources to </a:t>
            </a:r>
            <a:r>
              <a:rPr lang="en" sz="1700"/>
              <a:t>observe</a:t>
            </a:r>
            <a:r>
              <a:rPr lang="en" sz="1700"/>
              <a:t> </a:t>
            </a:r>
            <a:r>
              <a:rPr lang="en" sz="1700"/>
              <a:t>similarities</a:t>
            </a:r>
            <a:r>
              <a:rPr lang="en" sz="1700"/>
              <a:t> and </a:t>
            </a:r>
            <a:r>
              <a:rPr lang="en" sz="1700"/>
              <a:t>differences</a:t>
            </a:r>
            <a:r>
              <a:rPr lang="en" sz="1700"/>
              <a:t> and to </a:t>
            </a:r>
            <a:r>
              <a:rPr lang="en" sz="1700"/>
              <a:t>draw results.</a:t>
            </a:r>
            <a:endParaRPr sz="1700"/>
          </a:p>
          <a:p>
            <a:pPr indent="0" lvl="0" marL="0" rtl="0" algn="just">
              <a:spcBef>
                <a:spcPts val="1600"/>
              </a:spcBef>
              <a:spcAft>
                <a:spcPts val="0"/>
              </a:spcAft>
              <a:buNone/>
            </a:pPr>
            <a:r>
              <a:rPr lang="en" sz="1700"/>
              <a:t>Tableau, a very famous interactive software which can be used to visualize information on user defined rules.</a:t>
            </a:r>
            <a:endParaRPr sz="1700"/>
          </a:p>
          <a:p>
            <a:pPr indent="0" lvl="0" marL="0" rtl="0" algn="just">
              <a:spcBef>
                <a:spcPts val="1600"/>
              </a:spcBef>
              <a:spcAft>
                <a:spcPts val="1600"/>
              </a:spcAft>
              <a:buNone/>
            </a:pPr>
            <a:r>
              <a:t/>
            </a:r>
            <a:endParaRPr sz="1700"/>
          </a:p>
        </p:txBody>
      </p:sp>
      <p:pic>
        <p:nvPicPr>
          <p:cNvPr id="218" name="Google Shape;218;p36"/>
          <p:cNvPicPr preferRelativeResize="0"/>
          <p:nvPr/>
        </p:nvPicPr>
        <p:blipFill>
          <a:blip r:embed="rId3">
            <a:alphaModFix/>
          </a:blip>
          <a:stretch>
            <a:fillRect/>
          </a:stretch>
        </p:blipFill>
        <p:spPr>
          <a:xfrm>
            <a:off x="6406750" y="1552150"/>
            <a:ext cx="2133600" cy="213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7"/>
          <p:cNvPicPr preferRelativeResize="0"/>
          <p:nvPr/>
        </p:nvPicPr>
        <p:blipFill rotWithShape="1">
          <a:blip r:embed="rId3">
            <a:alphaModFix/>
          </a:blip>
          <a:srcRect b="0" l="0" r="55448" t="0"/>
          <a:stretch/>
        </p:blipFill>
        <p:spPr>
          <a:xfrm>
            <a:off x="0" y="0"/>
            <a:ext cx="4073827" cy="5143500"/>
          </a:xfrm>
          <a:prstGeom prst="rect">
            <a:avLst/>
          </a:prstGeom>
          <a:noFill/>
          <a:ln>
            <a:noFill/>
          </a:ln>
        </p:spPr>
      </p:pic>
      <p:sp>
        <p:nvSpPr>
          <p:cNvPr id="224" name="Google Shape;224;p37"/>
          <p:cNvSpPr txBox="1"/>
          <p:nvPr/>
        </p:nvSpPr>
        <p:spPr>
          <a:xfrm>
            <a:off x="4081425" y="257925"/>
            <a:ext cx="4809600" cy="455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Plot - 1 The Origin Story</a:t>
            </a:r>
            <a:endParaRPr/>
          </a:p>
          <a:p>
            <a:pPr indent="0" lvl="0" marL="0" rtl="0" algn="just">
              <a:spcBef>
                <a:spcPts val="0"/>
              </a:spcBef>
              <a:spcAft>
                <a:spcPts val="0"/>
              </a:spcAft>
              <a:buNone/>
            </a:pPr>
            <a:r>
              <a:rPr lang="en" sz="1000"/>
              <a:t>Using the origin story of The HOLY BIBLE, THE HOLY QURAN and Charles Darwin Theory Of Evolution</a:t>
            </a:r>
            <a:endParaRPr sz="1000"/>
          </a:p>
          <a:p>
            <a:pPr indent="0" lvl="0" marL="0" rtl="0" algn="just">
              <a:spcBef>
                <a:spcPts val="0"/>
              </a:spcBef>
              <a:spcAft>
                <a:spcPts val="0"/>
              </a:spcAft>
              <a:buNone/>
            </a:pPr>
            <a:r>
              <a:t/>
            </a:r>
            <a:endParaRPr/>
          </a:p>
          <a:p>
            <a:pPr indent="0" lvl="0" marL="0" rtl="0" algn="just">
              <a:spcBef>
                <a:spcPts val="0"/>
              </a:spcBef>
              <a:spcAft>
                <a:spcPts val="0"/>
              </a:spcAft>
              <a:buNone/>
            </a:pPr>
            <a:r>
              <a:rPr lang="en"/>
              <a:t>According to a survey only 0.27% of the world population </a:t>
            </a:r>
            <a:r>
              <a:rPr lang="en"/>
              <a:t>considers</a:t>
            </a:r>
            <a:r>
              <a:rPr lang="en"/>
              <a:t> themselves as </a:t>
            </a:r>
            <a:r>
              <a:rPr lang="en"/>
              <a:t>atheist.</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
              <a:t>As we can see the agreeableness of the Scientific texts is the lowest whereas as the agreeableness of Bible is the highest which proves why a major portion of the world population follow Christianity in turn GOD and a very few people knows the side other than GOD.</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The Extroversion of all the three texts is approximately same which states that the things which are explained in the texts but it is the high values of openness and agreeableness which makes it easier for humans to believe in the existence of GOD as the story sounds more believable and relatable to their lives.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8"/>
          <p:cNvPicPr preferRelativeResize="0"/>
          <p:nvPr/>
        </p:nvPicPr>
        <p:blipFill rotWithShape="1">
          <a:blip r:embed="rId3">
            <a:alphaModFix/>
          </a:blip>
          <a:srcRect b="0" l="0" r="31058" t="0"/>
          <a:stretch/>
        </p:blipFill>
        <p:spPr>
          <a:xfrm>
            <a:off x="120275" y="87238"/>
            <a:ext cx="6090350" cy="4969026"/>
          </a:xfrm>
          <a:prstGeom prst="rect">
            <a:avLst/>
          </a:prstGeom>
          <a:noFill/>
          <a:ln>
            <a:noFill/>
          </a:ln>
        </p:spPr>
      </p:pic>
      <p:sp>
        <p:nvSpPr>
          <p:cNvPr id="230" name="Google Shape;230;p38"/>
          <p:cNvSpPr txBox="1"/>
          <p:nvPr/>
        </p:nvSpPr>
        <p:spPr>
          <a:xfrm>
            <a:off x="6410400" y="174475"/>
            <a:ext cx="2632500" cy="4741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Plot - 2 God v/s a Storyteller</a:t>
            </a:r>
            <a:endParaRPr/>
          </a:p>
          <a:p>
            <a:pPr indent="0" lvl="0" marL="0" rtl="0" algn="just">
              <a:spcBef>
                <a:spcPts val="0"/>
              </a:spcBef>
              <a:spcAft>
                <a:spcPts val="0"/>
              </a:spcAft>
              <a:buNone/>
            </a:pPr>
            <a:r>
              <a:rPr lang="en" sz="900"/>
              <a:t>Using The HOLY BIBLE and the novel GOD : A human History by Reza Aslan</a:t>
            </a:r>
            <a:r>
              <a:rPr lang="en"/>
              <a:t>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God : a Human History , this book by Reza Aslan narrates and </a:t>
            </a:r>
            <a:r>
              <a:rPr lang="en"/>
              <a:t>describes</a:t>
            </a:r>
            <a:r>
              <a:rPr lang="en"/>
              <a:t> the story as mentioned in the Holy Bible.</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
              <a:t>The graph shows higher values of anger, disgust and sadness the negative emotions in the Bible.</a:t>
            </a:r>
            <a:br>
              <a:rPr lang="en"/>
            </a:br>
            <a:endParaRPr/>
          </a:p>
          <a:p>
            <a:pPr indent="-317500" lvl="0" marL="457200" rtl="0" algn="just">
              <a:spcBef>
                <a:spcPts val="0"/>
              </a:spcBef>
              <a:spcAft>
                <a:spcPts val="0"/>
              </a:spcAft>
              <a:buSzPts val="1400"/>
              <a:buChar char="●"/>
            </a:pPr>
            <a:r>
              <a:rPr lang="en"/>
              <a:t>Openness of the novel is slightly higher than openness of the Holy Bible but the </a:t>
            </a:r>
            <a:r>
              <a:rPr lang="en"/>
              <a:t>agreeableness</a:t>
            </a:r>
            <a:r>
              <a:rPr lang="en"/>
              <a:t> values have huge </a:t>
            </a:r>
            <a:r>
              <a:rPr lang="en"/>
              <a:t>differences.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nvSpPr>
        <p:spPr>
          <a:xfrm>
            <a:off x="220500" y="120525"/>
            <a:ext cx="8618100" cy="4725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100"/>
              <a:t>Plot 2 - God v/s a storyteller Results</a:t>
            </a:r>
            <a:endParaRPr sz="2100"/>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
              <a:t>We previously saw that the scientific theory of origin stated facts still its </a:t>
            </a:r>
            <a:r>
              <a:rPr lang="en"/>
              <a:t>agreeableness</a:t>
            </a:r>
            <a:r>
              <a:rPr lang="en"/>
              <a:t> values were very low in comparison to religious texts like THE HOLY BIBLE and THE HOLY QURAN which projected the origin story in form of stories.</a:t>
            </a:r>
            <a:br>
              <a:rPr lang="en"/>
            </a:br>
            <a:endParaRPr/>
          </a:p>
          <a:p>
            <a:pPr indent="-317500" lvl="0" marL="457200" rtl="0" algn="just">
              <a:spcBef>
                <a:spcPts val="0"/>
              </a:spcBef>
              <a:spcAft>
                <a:spcPts val="0"/>
              </a:spcAft>
              <a:buSzPts val="1400"/>
              <a:buChar char="●"/>
            </a:pPr>
            <a:r>
              <a:rPr lang="en"/>
              <a:t>When a writer from the same era we belong to, describes the origin story in THE HOLY BIBLE using the same facts and figures science gave years back but in a language </a:t>
            </a:r>
            <a:r>
              <a:rPr lang="en"/>
              <a:t>easily</a:t>
            </a:r>
            <a:r>
              <a:rPr lang="en"/>
              <a:t> understood by an average human being the </a:t>
            </a:r>
            <a:r>
              <a:rPr lang="en"/>
              <a:t>agreeableness</a:t>
            </a:r>
            <a:r>
              <a:rPr lang="en"/>
              <a:t> and </a:t>
            </a:r>
            <a:r>
              <a:rPr lang="en"/>
              <a:t>openness</a:t>
            </a:r>
            <a:r>
              <a:rPr lang="en"/>
              <a:t> </a:t>
            </a:r>
            <a:r>
              <a:rPr lang="en"/>
              <a:t>increases</a:t>
            </a:r>
            <a:r>
              <a:rPr lang="en"/>
              <a:t> drastically.</a:t>
            </a:r>
            <a:br>
              <a:rPr lang="en"/>
            </a:br>
            <a:endParaRPr/>
          </a:p>
          <a:p>
            <a:pPr indent="-317500" lvl="0" marL="457200" rtl="0" algn="just">
              <a:spcBef>
                <a:spcPts val="0"/>
              </a:spcBef>
              <a:spcAft>
                <a:spcPts val="0"/>
              </a:spcAft>
              <a:buSzPts val="1400"/>
              <a:buChar char="●"/>
            </a:pPr>
            <a:r>
              <a:rPr lang="en"/>
              <a:t>It is believed that the religious texts ( specially in Islam and Christianity ) are narrations of God while the book by Reza Aslan is </a:t>
            </a:r>
            <a:r>
              <a:rPr lang="en"/>
              <a:t>written</a:t>
            </a:r>
            <a:r>
              <a:rPr lang="en"/>
              <a:t> by a human being still both have very comparable values for human emotions like joy, anger , sadness etc. which somewhere </a:t>
            </a:r>
            <a:r>
              <a:rPr lang="en"/>
              <a:t>proves</a:t>
            </a:r>
            <a:r>
              <a:rPr lang="en"/>
              <a:t> REZA’s concept of humanoid god true i.e we created someone called GOD in our own image, with all our emotions with just some supernatural attributes and more </a:t>
            </a:r>
            <a:r>
              <a:rPr lang="en"/>
              <a:t>powerful than us.</a:t>
            </a:r>
            <a:br>
              <a:rPr lang="en"/>
            </a:br>
            <a:endParaRPr/>
          </a:p>
          <a:p>
            <a:pPr indent="-317500" lvl="0" marL="457200" rtl="0" algn="just">
              <a:spcBef>
                <a:spcPts val="0"/>
              </a:spcBef>
              <a:spcAft>
                <a:spcPts val="0"/>
              </a:spcAft>
              <a:buSzPts val="1400"/>
              <a:buChar char="●"/>
            </a:pPr>
            <a:r>
              <a:rPr lang="en"/>
              <a:t>The average emotional range of the book by Reza Aslan has lower values than The HOLY Bible as the book describes the story in a more factual way whereas the texts of the religious books are more towards a dramatic side.</a:t>
            </a:r>
            <a:endParaRPr/>
          </a:p>
          <a:p>
            <a:pPr indent="0" lvl="0" marL="457200" rtl="0" algn="just">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0"/>
          <p:cNvPicPr preferRelativeResize="0"/>
          <p:nvPr/>
        </p:nvPicPr>
        <p:blipFill rotWithShape="1">
          <a:blip r:embed="rId3">
            <a:alphaModFix/>
          </a:blip>
          <a:srcRect b="0" l="0" r="31138" t="0"/>
          <a:stretch/>
        </p:blipFill>
        <p:spPr>
          <a:xfrm>
            <a:off x="106125" y="231475"/>
            <a:ext cx="5822702" cy="4756374"/>
          </a:xfrm>
          <a:prstGeom prst="rect">
            <a:avLst/>
          </a:prstGeom>
          <a:noFill/>
          <a:ln>
            <a:noFill/>
          </a:ln>
        </p:spPr>
      </p:pic>
      <p:sp>
        <p:nvSpPr>
          <p:cNvPr id="241" name="Google Shape;241;p40"/>
          <p:cNvSpPr txBox="1"/>
          <p:nvPr/>
        </p:nvSpPr>
        <p:spPr>
          <a:xfrm>
            <a:off x="6084475" y="176875"/>
            <a:ext cx="2851200" cy="481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Plot 3: Christianity and Islam</a:t>
            </a:r>
            <a:endParaRPr/>
          </a:p>
          <a:p>
            <a:pPr indent="0" lvl="0" marL="0" rtl="0" algn="just">
              <a:spcBef>
                <a:spcPts val="0"/>
              </a:spcBef>
              <a:spcAft>
                <a:spcPts val="0"/>
              </a:spcAft>
              <a:buNone/>
            </a:pPr>
            <a:r>
              <a:rPr lang="en" sz="1000"/>
              <a:t>Using The holy Bible and The Holy Quran</a:t>
            </a:r>
            <a:endParaRPr sz="1000"/>
          </a:p>
          <a:p>
            <a:pPr indent="0" lvl="0" marL="0" rtl="0" algn="just">
              <a:spcBef>
                <a:spcPts val="0"/>
              </a:spcBef>
              <a:spcAft>
                <a:spcPts val="0"/>
              </a:spcAft>
              <a:buNone/>
            </a:pPr>
            <a:r>
              <a:t/>
            </a:r>
            <a:endParaRPr sz="1000"/>
          </a:p>
          <a:p>
            <a:pPr indent="-304800" lvl="0" marL="457200" rtl="0" algn="just">
              <a:spcBef>
                <a:spcPts val="0"/>
              </a:spcBef>
              <a:spcAft>
                <a:spcPts val="0"/>
              </a:spcAft>
              <a:buSzPts val="1200"/>
              <a:buChar char="●"/>
            </a:pPr>
            <a:r>
              <a:rPr lang="en" sz="1200"/>
              <a:t>One can see that the values of almost all </a:t>
            </a:r>
            <a:r>
              <a:rPr lang="en" sz="1200"/>
              <a:t>categories</a:t>
            </a:r>
            <a:r>
              <a:rPr lang="en" sz="1200"/>
              <a:t> like emotional factors, language style and social tendencies have values nearly equal i.e very </a:t>
            </a:r>
            <a:r>
              <a:rPr lang="en" sz="1200"/>
              <a:t>comparable for both the texts, THE HOLY QURAN and THE HOLY BIBLE according to which both these texts should have similar effects on human minds but the case is not same with people belonging to these groups. People following these particular religions have very different habits and perspective</a:t>
            </a:r>
            <a:r>
              <a:rPr lang="en" sz="1200"/>
              <a:t> towards the notion of GOD.</a:t>
            </a:r>
            <a:br>
              <a:rPr lang="en" sz="1200"/>
            </a:br>
            <a:endParaRPr sz="1200"/>
          </a:p>
          <a:p>
            <a:pPr indent="-304800" lvl="0" marL="457200" rtl="0" algn="just">
              <a:spcBef>
                <a:spcPts val="0"/>
              </a:spcBef>
              <a:spcAft>
                <a:spcPts val="0"/>
              </a:spcAft>
              <a:buSzPts val="1200"/>
              <a:buChar char="●"/>
            </a:pPr>
            <a:r>
              <a:rPr lang="en" sz="1200"/>
              <a:t>This is because we have used average values in this plot and the </a:t>
            </a:r>
            <a:r>
              <a:rPr lang="en" sz="1200"/>
              <a:t>aggregation</a:t>
            </a:r>
            <a:r>
              <a:rPr lang="en" sz="1200"/>
              <a:t> step sometimes hinder some results because of differences in the length of the books.</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1"/>
          <p:cNvPicPr preferRelativeResize="0"/>
          <p:nvPr/>
        </p:nvPicPr>
        <p:blipFill>
          <a:blip r:embed="rId3">
            <a:alphaModFix/>
          </a:blip>
          <a:stretch>
            <a:fillRect/>
          </a:stretch>
        </p:blipFill>
        <p:spPr>
          <a:xfrm>
            <a:off x="161825" y="151700"/>
            <a:ext cx="5788227" cy="2109847"/>
          </a:xfrm>
          <a:prstGeom prst="rect">
            <a:avLst/>
          </a:prstGeom>
          <a:noFill/>
          <a:ln>
            <a:noFill/>
          </a:ln>
        </p:spPr>
      </p:pic>
      <p:pic>
        <p:nvPicPr>
          <p:cNvPr id="247" name="Google Shape;247;p41"/>
          <p:cNvPicPr preferRelativeResize="0"/>
          <p:nvPr/>
        </p:nvPicPr>
        <p:blipFill>
          <a:blip r:embed="rId4">
            <a:alphaModFix/>
          </a:blip>
          <a:stretch>
            <a:fillRect/>
          </a:stretch>
        </p:blipFill>
        <p:spPr>
          <a:xfrm>
            <a:off x="161825" y="2577771"/>
            <a:ext cx="5788223" cy="2226130"/>
          </a:xfrm>
          <a:prstGeom prst="rect">
            <a:avLst/>
          </a:prstGeom>
          <a:noFill/>
          <a:ln>
            <a:noFill/>
          </a:ln>
        </p:spPr>
      </p:pic>
      <p:sp>
        <p:nvSpPr>
          <p:cNvPr id="248" name="Google Shape;248;p41"/>
          <p:cNvSpPr txBox="1"/>
          <p:nvPr/>
        </p:nvSpPr>
        <p:spPr>
          <a:xfrm>
            <a:off x="2459750" y="2204650"/>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Quran</a:t>
            </a:r>
            <a:endParaRPr/>
          </a:p>
        </p:txBody>
      </p:sp>
      <p:sp>
        <p:nvSpPr>
          <p:cNvPr id="249" name="Google Shape;249;p41"/>
          <p:cNvSpPr txBox="1"/>
          <p:nvPr/>
        </p:nvSpPr>
        <p:spPr>
          <a:xfrm>
            <a:off x="2565975" y="4536700"/>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Bible</a:t>
            </a:r>
            <a:endParaRPr/>
          </a:p>
        </p:txBody>
      </p:sp>
      <p:sp>
        <p:nvSpPr>
          <p:cNvPr id="250" name="Google Shape;250;p41"/>
          <p:cNvSpPr txBox="1"/>
          <p:nvPr/>
        </p:nvSpPr>
        <p:spPr>
          <a:xfrm>
            <a:off x="6091550" y="155650"/>
            <a:ext cx="2971500" cy="4938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How Sentiments change over the course of Quran and Bible</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
              <a:t>When values are averaged we see comparable values but when we see how emotions vary over the course of the books we find that The Holy Quran is more stable with respect to these emotions while for The Holy BIBLE huge variations in the emotion line is seen.</a:t>
            </a:r>
            <a:br>
              <a:rPr lang="en"/>
            </a:br>
            <a:endParaRPr/>
          </a:p>
          <a:p>
            <a:pPr indent="-304800" lvl="0" marL="457200" rtl="0" algn="just">
              <a:spcBef>
                <a:spcPts val="0"/>
              </a:spcBef>
              <a:spcAft>
                <a:spcPts val="0"/>
              </a:spcAft>
              <a:buSzPts val="1200"/>
              <a:buChar char="●"/>
            </a:pPr>
            <a:r>
              <a:rPr lang="en">
                <a:solidFill>
                  <a:srgbClr val="292929"/>
                </a:solidFill>
                <a:highlight>
                  <a:srgbClr val="FFFFFF"/>
                </a:highlight>
              </a:rPr>
              <a:t>While the Quran is lowest in expressions of anger, disgust and highest in joy, agreeableness and conscientiousness, these results are far from the </a:t>
            </a:r>
            <a:r>
              <a:rPr lang="en">
                <a:solidFill>
                  <a:srgbClr val="292929"/>
                </a:solidFill>
                <a:highlight>
                  <a:srgbClr val="FFFFFF"/>
                </a:highlight>
              </a:rPr>
              <a:t>societal</a:t>
            </a:r>
            <a:r>
              <a:rPr lang="en">
                <a:solidFill>
                  <a:srgbClr val="292929"/>
                </a:solidFill>
                <a:highlight>
                  <a:srgbClr val="FFFFFF"/>
                </a:highlight>
              </a:rPr>
              <a:t> view of the religion islam.</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alpha val="95690"/>
          </a:srgbClr>
        </a:solidFill>
      </p:bgPr>
    </p:bg>
    <p:spTree>
      <p:nvGrpSpPr>
        <p:cNvPr id="65" name="Shape 65"/>
        <p:cNvGrpSpPr/>
        <p:nvPr/>
      </p:nvGrpSpPr>
      <p:grpSpPr>
        <a:xfrm>
          <a:off x="0" y="0"/>
          <a:ext cx="0" cy="0"/>
          <a:chOff x="0" y="0"/>
          <a:chExt cx="0" cy="0"/>
        </a:xfrm>
      </p:grpSpPr>
      <p:sp>
        <p:nvSpPr>
          <p:cNvPr id="66" name="Google Shape;66;p15"/>
          <p:cNvSpPr txBox="1"/>
          <p:nvPr/>
        </p:nvSpPr>
        <p:spPr>
          <a:xfrm>
            <a:off x="466950" y="332525"/>
            <a:ext cx="8199900" cy="7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Special Elite"/>
                <a:ea typeface="Special Elite"/>
                <a:cs typeface="Special Elite"/>
                <a:sym typeface="Special Elite"/>
              </a:rPr>
              <a:t>Objective:</a:t>
            </a:r>
            <a:endParaRPr sz="2200">
              <a:latin typeface="Special Elite"/>
              <a:ea typeface="Special Elite"/>
              <a:cs typeface="Special Elite"/>
              <a:sym typeface="Special Elite"/>
            </a:endParaRPr>
          </a:p>
        </p:txBody>
      </p:sp>
      <p:sp>
        <p:nvSpPr>
          <p:cNvPr id="67" name="Google Shape;67;p15"/>
          <p:cNvSpPr txBox="1"/>
          <p:nvPr/>
        </p:nvSpPr>
        <p:spPr>
          <a:xfrm>
            <a:off x="601375" y="1082475"/>
            <a:ext cx="8065500" cy="359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latin typeface="Calibri"/>
                <a:ea typeface="Calibri"/>
                <a:cs typeface="Calibri"/>
                <a:sym typeface="Calibri"/>
              </a:rPr>
              <a:t>Look for findings in </a:t>
            </a:r>
            <a:r>
              <a:rPr lang="en">
                <a:solidFill>
                  <a:schemeClr val="dk1"/>
                </a:solidFill>
                <a:latin typeface="Calibri"/>
                <a:ea typeface="Calibri"/>
                <a:cs typeface="Calibri"/>
                <a:sym typeface="Calibri"/>
              </a:rPr>
              <a:t>Divinity, answers for all the whys’ in the human mind and science, proposes answers for the what behind these questions.</a:t>
            </a:r>
            <a:br>
              <a:rPr lang="en">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To understand things in a better way we will have to go back in time to the start, to the origin of man where things started, may it be god or may it be the science and have a textual analysis of the preserved texts which has been passed on for generations as a proof justifying both the sides of nature, the spiritual as well as the scientific.</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After the text analysis, using the computations and analysis of textual data using sentiment analysis tools of python we will try to observe similarities and differences between both these sides and also differences among different angles given in the same sides. We will also try to analyse the emotions which one embibe from these texts and towards the end, the social aspects of different outcomes of the research.</a:t>
            </a:r>
            <a:endParaRPr>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nvSpPr>
        <p:spPr>
          <a:xfrm>
            <a:off x="178500" y="134425"/>
            <a:ext cx="3479400" cy="468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latin typeface="Special Elite"/>
                <a:ea typeface="Special Elite"/>
                <a:cs typeface="Special Elite"/>
                <a:sym typeface="Special Elite"/>
              </a:rPr>
              <a:t>Present Findings</a:t>
            </a:r>
            <a:r>
              <a:rPr lang="en" sz="1600">
                <a:latin typeface="Special Elite"/>
                <a:ea typeface="Special Elite"/>
                <a:cs typeface="Special Elite"/>
                <a:sym typeface="Special Elite"/>
              </a:rPr>
              <a:t>:</a:t>
            </a:r>
            <a:endParaRPr sz="1600">
              <a:latin typeface="Special Elite"/>
              <a:ea typeface="Special Elite"/>
              <a:cs typeface="Special Elite"/>
              <a:sym typeface="Special Elite"/>
            </a:endParaRPr>
          </a:p>
          <a:p>
            <a:pPr indent="0" lvl="0" marL="0" rtl="0" algn="just">
              <a:spcBef>
                <a:spcPts val="0"/>
              </a:spcBef>
              <a:spcAft>
                <a:spcPts val="0"/>
              </a:spcAft>
              <a:buNone/>
            </a:pPr>
            <a:r>
              <a:t/>
            </a:r>
            <a:endParaRPr sz="1600"/>
          </a:p>
          <a:p>
            <a:pPr indent="-323850" lvl="0" marL="457200" rtl="0" algn="just">
              <a:spcBef>
                <a:spcPts val="0"/>
              </a:spcBef>
              <a:spcAft>
                <a:spcPts val="0"/>
              </a:spcAft>
              <a:buSzPts val="1500"/>
              <a:buChar char="●"/>
            </a:pPr>
            <a:r>
              <a:rPr lang="en" sz="1500"/>
              <a:t>The Origin:</a:t>
            </a:r>
            <a:endParaRPr sz="1500"/>
          </a:p>
          <a:p>
            <a:pPr indent="0" lvl="0" marL="1828800" rtl="0" algn="just">
              <a:spcBef>
                <a:spcPts val="0"/>
              </a:spcBef>
              <a:spcAft>
                <a:spcPts val="0"/>
              </a:spcAft>
              <a:buNone/>
            </a:pPr>
            <a:r>
              <a:t/>
            </a:r>
            <a:endParaRPr/>
          </a:p>
          <a:p>
            <a:pPr indent="0" lvl="0" marL="0" rtl="0" algn="just">
              <a:spcBef>
                <a:spcPts val="0"/>
              </a:spcBef>
              <a:spcAft>
                <a:spcPts val="0"/>
              </a:spcAft>
              <a:buNone/>
            </a:pPr>
            <a:r>
              <a:rPr lang="en"/>
              <a:t>We saw that science tries to answers questions </a:t>
            </a:r>
            <a:r>
              <a:rPr lang="en"/>
              <a:t>about</a:t>
            </a:r>
            <a:r>
              <a:rPr lang="en"/>
              <a:t> what happened using facts and figures whereas religion proposes a story of why things happened.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From the graphs we plotted we can see that </a:t>
            </a:r>
            <a:r>
              <a:rPr lang="en"/>
              <a:t>because</a:t>
            </a:r>
            <a:r>
              <a:rPr lang="en"/>
              <a:t> of very high </a:t>
            </a:r>
            <a:r>
              <a:rPr lang="en"/>
              <a:t>agreeableness values of way things are explained in religious texts</a:t>
            </a:r>
            <a:r>
              <a:rPr lang="en"/>
              <a:t> might be the reason behind why a very huge fraction of </a:t>
            </a:r>
            <a:r>
              <a:rPr lang="en"/>
              <a:t>human population believes that the world and all living things on it were created in one day by God and is not a result of evolution which took hundreds of years.</a:t>
            </a:r>
            <a:endParaRPr/>
          </a:p>
          <a:p>
            <a:pPr indent="0" lvl="0" marL="0" rtl="0" algn="just">
              <a:spcBef>
                <a:spcPts val="0"/>
              </a:spcBef>
              <a:spcAft>
                <a:spcPts val="0"/>
              </a:spcAft>
              <a:buNone/>
            </a:pPr>
            <a:r>
              <a:t/>
            </a:r>
            <a:endParaRPr sz="1500"/>
          </a:p>
          <a:p>
            <a:pPr indent="0" lvl="0" marL="0" rtl="0" algn="just">
              <a:spcBef>
                <a:spcPts val="0"/>
              </a:spcBef>
              <a:spcAft>
                <a:spcPts val="0"/>
              </a:spcAft>
              <a:buNone/>
            </a:pPr>
            <a:r>
              <a:t/>
            </a:r>
            <a:endParaRPr sz="1500"/>
          </a:p>
        </p:txBody>
      </p:sp>
      <p:pic>
        <p:nvPicPr>
          <p:cNvPr id="256" name="Google Shape;256;p42"/>
          <p:cNvPicPr preferRelativeResize="0"/>
          <p:nvPr/>
        </p:nvPicPr>
        <p:blipFill>
          <a:blip r:embed="rId3">
            <a:alphaModFix/>
          </a:blip>
          <a:stretch>
            <a:fillRect/>
          </a:stretch>
        </p:blipFill>
        <p:spPr>
          <a:xfrm>
            <a:off x="3925325" y="905600"/>
            <a:ext cx="5081050" cy="3084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nvSpPr>
        <p:spPr>
          <a:xfrm>
            <a:off x="327000" y="3035150"/>
            <a:ext cx="8490000" cy="1945500"/>
          </a:xfrm>
          <a:prstGeom prst="rect">
            <a:avLst/>
          </a:prstGeom>
          <a:noFill/>
          <a:ln>
            <a:noFill/>
          </a:ln>
        </p:spPr>
        <p:txBody>
          <a:bodyPr anchorCtr="0" anchor="t" bIns="91425" lIns="91425" spcFirstLastPara="1" rIns="91425" wrap="square" tIns="91425">
            <a:noAutofit/>
          </a:bodyPr>
          <a:lstStyle/>
          <a:p>
            <a:pPr indent="457200" lvl="0" marL="457200" rtl="0" algn="just">
              <a:spcBef>
                <a:spcPts val="0"/>
              </a:spcBef>
              <a:spcAft>
                <a:spcPts val="0"/>
              </a:spcAft>
              <a:buNone/>
            </a:pPr>
            <a:r>
              <a:rPr lang="en" sz="1300">
                <a:solidFill>
                  <a:schemeClr val="dk1"/>
                </a:solidFill>
              </a:rPr>
              <a:t>“Religion follows science, the survival of the fittest”       “Not only people, gods die too”</a:t>
            </a:r>
            <a:endParaRPr sz="1300">
              <a:solidFill>
                <a:schemeClr val="dk1"/>
              </a:solidFill>
            </a:endParaRPr>
          </a:p>
          <a:p>
            <a:pPr indent="0" lvl="0" marL="0" rtl="0" algn="just">
              <a:spcBef>
                <a:spcPts val="0"/>
              </a:spcBef>
              <a:spcAft>
                <a:spcPts val="0"/>
              </a:spcAft>
              <a:buNone/>
            </a:pPr>
            <a:r>
              <a:t/>
            </a:r>
            <a:endParaRPr sz="1300">
              <a:solidFill>
                <a:schemeClr val="dk1"/>
              </a:solidFill>
            </a:endParaRPr>
          </a:p>
          <a:p>
            <a:pPr indent="0" lvl="0" marL="0" rtl="0" algn="just">
              <a:spcBef>
                <a:spcPts val="0"/>
              </a:spcBef>
              <a:spcAft>
                <a:spcPts val="0"/>
              </a:spcAft>
              <a:buNone/>
            </a:pPr>
            <a:r>
              <a:rPr lang="en" sz="1200">
                <a:solidFill>
                  <a:schemeClr val="dk1"/>
                </a:solidFill>
              </a:rPr>
              <a:t>From the literature analysis we infer that belonging to a group with a certain set of rules and beliefs make it easier for people to survive problems and gives them a sense of safety in the society. Some groups became powerful over time than other groups which led to extinction of the groups with less number or power. The religions we see today are the groups which grew with time and survived and maybe not created different by god or by different gods.</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As per the conclusion we cannot say that what happened hundreds of years ago but looking at structure of both Divinity and Science we can say that both these things coexist together for this society to function acting like two sides of coin and everyone has the right to choose their side.</a:t>
            </a:r>
            <a:endParaRPr sz="1200">
              <a:solidFill>
                <a:schemeClr val="dk1"/>
              </a:solidFill>
            </a:endParaRPr>
          </a:p>
        </p:txBody>
      </p:sp>
      <p:pic>
        <p:nvPicPr>
          <p:cNvPr id="262" name="Google Shape;262;p43"/>
          <p:cNvPicPr preferRelativeResize="0"/>
          <p:nvPr/>
        </p:nvPicPr>
        <p:blipFill>
          <a:blip r:embed="rId3">
            <a:alphaModFix/>
          </a:blip>
          <a:stretch>
            <a:fillRect/>
          </a:stretch>
        </p:blipFill>
        <p:spPr>
          <a:xfrm>
            <a:off x="2674425" y="624075"/>
            <a:ext cx="3480876" cy="2158151"/>
          </a:xfrm>
          <a:prstGeom prst="rect">
            <a:avLst/>
          </a:prstGeom>
          <a:noFill/>
          <a:ln>
            <a:noFill/>
          </a:ln>
        </p:spPr>
      </p:pic>
      <p:sp>
        <p:nvSpPr>
          <p:cNvPr id="263" name="Google Shape;263;p43"/>
          <p:cNvSpPr txBox="1"/>
          <p:nvPr/>
        </p:nvSpPr>
        <p:spPr>
          <a:xfrm>
            <a:off x="327000" y="148575"/>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pecial Elite"/>
                <a:ea typeface="Special Elite"/>
                <a:cs typeface="Special Elite"/>
                <a:sym typeface="Special Elite"/>
              </a:rPr>
              <a:t>Present Findings:</a:t>
            </a:r>
            <a:endParaRPr>
              <a:latin typeface="Special Elite"/>
              <a:ea typeface="Special Elite"/>
              <a:cs typeface="Special Elite"/>
              <a:sym typeface="Special Elit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nvSpPr>
        <p:spPr>
          <a:xfrm>
            <a:off x="304225" y="240550"/>
            <a:ext cx="8638500" cy="112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Special Elite"/>
                <a:ea typeface="Special Elite"/>
                <a:cs typeface="Special Elite"/>
                <a:sym typeface="Special Elite"/>
              </a:rPr>
              <a:t>Present Findings:</a:t>
            </a:r>
            <a:endParaRPr>
              <a:latin typeface="Special Elite"/>
              <a:ea typeface="Special Elite"/>
              <a:cs typeface="Special Elite"/>
              <a:sym typeface="Special Elite"/>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 		  </a:t>
            </a:r>
            <a:r>
              <a:rPr lang="en" sz="1550">
                <a:highlight>
                  <a:schemeClr val="lt1"/>
                </a:highlight>
                <a:latin typeface="Special Elite"/>
                <a:ea typeface="Special Elite"/>
                <a:cs typeface="Special Elite"/>
                <a:sym typeface="Special Elite"/>
              </a:rPr>
              <a:t>“Songs are as sad as the listener.” ― Jonathan Safran Foer</a:t>
            </a:r>
            <a:endParaRPr sz="1550">
              <a:highlight>
                <a:schemeClr val="lt1"/>
              </a:highlight>
              <a:latin typeface="Special Elite"/>
              <a:ea typeface="Special Elite"/>
              <a:cs typeface="Special Elite"/>
              <a:sym typeface="Special Elite"/>
            </a:endParaRPr>
          </a:p>
          <a:p>
            <a:pPr indent="0" lvl="0" marL="0" rtl="0" algn="just">
              <a:spcBef>
                <a:spcPts val="0"/>
              </a:spcBef>
              <a:spcAft>
                <a:spcPts val="0"/>
              </a:spcAft>
              <a:buNone/>
            </a:pPr>
            <a:r>
              <a:t/>
            </a:r>
            <a:endParaRPr sz="1350">
              <a:highlight>
                <a:schemeClr val="lt1"/>
              </a:highlight>
            </a:endParaRPr>
          </a:p>
          <a:p>
            <a:pPr indent="0" lvl="0" marL="0" rtl="0" algn="just">
              <a:spcBef>
                <a:spcPts val="0"/>
              </a:spcBef>
              <a:spcAft>
                <a:spcPts val="0"/>
              </a:spcAft>
              <a:buNone/>
            </a:pPr>
            <a:r>
              <a:t/>
            </a:r>
            <a:endParaRPr sz="1350">
              <a:highlight>
                <a:schemeClr val="lt1"/>
              </a:highlight>
            </a:endParaRPr>
          </a:p>
          <a:p>
            <a:pPr indent="0" lvl="0" marL="0" rtl="0" algn="just">
              <a:spcBef>
                <a:spcPts val="0"/>
              </a:spcBef>
              <a:spcAft>
                <a:spcPts val="0"/>
              </a:spcAft>
              <a:buNone/>
            </a:pPr>
            <a:r>
              <a:t/>
            </a:r>
            <a:endParaRPr/>
          </a:p>
        </p:txBody>
      </p:sp>
      <p:sp>
        <p:nvSpPr>
          <p:cNvPr id="269" name="Google Shape;269;p44"/>
          <p:cNvSpPr txBox="1"/>
          <p:nvPr/>
        </p:nvSpPr>
        <p:spPr>
          <a:xfrm>
            <a:off x="410375" y="1259375"/>
            <a:ext cx="8482800" cy="36930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solidFill>
                  <a:schemeClr val="dk1"/>
                </a:solidFill>
              </a:rPr>
              <a:t>When something is transferred from on being to another, it is the human tendency to change that conversation unintentionally a bit.</a:t>
            </a:r>
            <a:br>
              <a:rPr lang="en">
                <a:solidFill>
                  <a:schemeClr val="dk1"/>
                </a:solidFill>
              </a:rPr>
            </a:br>
            <a:endParaRPr>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According to the religious texts, every religious texts can be categorised as ‘heard’ or ‘ remembered’ i.e those texts were written on basis of things which were communicated over the course of time. If we assume that communication between two people can change the conversation even by 0.00000000001 %, and we know that these beliefs have been passed on from generation and we cannot say how much truth is there on what we know today.</a:t>
            </a:r>
            <a:br>
              <a:rPr lang="en">
                <a:solidFill>
                  <a:schemeClr val="dk1"/>
                </a:solidFill>
              </a:rPr>
            </a:br>
            <a:endParaRPr>
              <a:solidFill>
                <a:schemeClr val="dk1"/>
              </a:solidFill>
            </a:endParaRPr>
          </a:p>
          <a:p>
            <a:pPr indent="-317500" lvl="0" marL="457200" rtl="0" algn="just">
              <a:spcBef>
                <a:spcPts val="0"/>
              </a:spcBef>
              <a:spcAft>
                <a:spcPts val="0"/>
              </a:spcAft>
              <a:buClr>
                <a:schemeClr val="dk1"/>
              </a:buClr>
              <a:buSzPts val="1400"/>
              <a:buChar char="●"/>
            </a:pPr>
            <a:r>
              <a:rPr lang="en" sz="1350">
                <a:solidFill>
                  <a:schemeClr val="dk1"/>
                </a:solidFill>
                <a:highlight>
                  <a:schemeClr val="lt1"/>
                </a:highlight>
              </a:rPr>
              <a:t>From the graphical analysis we saw that according to the textual analysis THE HOLY QURAN has very less values for for emotions like, disgust , anger etc when compared to THE HOLY BIBLE and maybe other religions but the concept of terrorism which is said to have emerged out of islam shows totally opposite emotions. This is just one example of hundreds of differences between what a religion asks you to do and what people do.</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311700" y="423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75" name="Google Shape;275;p45"/>
          <p:cNvSpPr txBox="1"/>
          <p:nvPr>
            <p:ph idx="1" type="body"/>
          </p:nvPr>
        </p:nvSpPr>
        <p:spPr>
          <a:xfrm>
            <a:off x="311700" y="996500"/>
            <a:ext cx="8520600" cy="3990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Bible in King James Version.book: Genesis: </a:t>
            </a:r>
            <a:r>
              <a:rPr lang="en" sz="1200" u="sng">
                <a:solidFill>
                  <a:srgbClr val="4A86E8"/>
                </a:solidFill>
                <a:hlinkClick r:id="rId3">
                  <a:extLst>
                    <a:ext uri="{A12FA001-AC4F-418D-AE19-62706E023703}">
                      <ahyp:hlinkClr val="tx"/>
                    </a:ext>
                  </a:extLst>
                </a:hlinkClick>
              </a:rPr>
              <a:t>https://www.kaggle.com/phyred23/bibleverses</a:t>
            </a:r>
            <a:endParaRPr sz="1200">
              <a:solidFill>
                <a:srgbClr val="4A86E8"/>
              </a:solidFill>
            </a:endParaRPr>
          </a:p>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The Holy Quran English (</a:t>
            </a:r>
            <a:r>
              <a:rPr lang="en" sz="1200">
                <a:solidFill>
                  <a:srgbClr val="000000"/>
                </a:solidFill>
                <a:highlight>
                  <a:srgbClr val="FFFFFF"/>
                </a:highlight>
              </a:rPr>
              <a:t>Translation</a:t>
            </a:r>
            <a:r>
              <a:rPr lang="en" sz="1200">
                <a:solidFill>
                  <a:srgbClr val="000000"/>
                </a:solidFill>
                <a:highlight>
                  <a:srgbClr val="FFFFFF"/>
                </a:highlight>
              </a:rPr>
              <a:t> by Yusuf Ali) </a:t>
            </a:r>
            <a:r>
              <a:rPr lang="en" sz="1200" u="sng">
                <a:solidFill>
                  <a:srgbClr val="4A86E8"/>
                </a:solidFill>
                <a:hlinkClick r:id="rId4">
                  <a:extLst>
                    <a:ext uri="{A12FA001-AC4F-418D-AE19-62706E023703}">
                      <ahyp:hlinkClr val="tx"/>
                    </a:ext>
                  </a:extLst>
                </a:hlinkClick>
              </a:rPr>
              <a:t>https://www.kaggle.com/zusmani/the-holy-quran</a:t>
            </a:r>
            <a:endParaRPr sz="1200">
              <a:solidFill>
                <a:srgbClr val="4A86E8"/>
              </a:solidFill>
            </a:endParaRPr>
          </a:p>
          <a:p>
            <a:pPr indent="-304800" lvl="0" marL="457200" rtl="0" algn="l">
              <a:spcBef>
                <a:spcPts val="0"/>
              </a:spcBef>
              <a:spcAft>
                <a:spcPts val="0"/>
              </a:spcAft>
              <a:buClr>
                <a:srgbClr val="000000"/>
              </a:buClr>
              <a:buSzPts val="1200"/>
              <a:buChar char="●"/>
            </a:pPr>
            <a:r>
              <a:rPr lang="en" sz="1200">
                <a:solidFill>
                  <a:srgbClr val="000000"/>
                </a:solidFill>
              </a:rPr>
              <a:t>God: A Human History , Reza Aslan </a:t>
            </a:r>
            <a:r>
              <a:rPr lang="en" sz="1200" u="sng">
                <a:solidFill>
                  <a:srgbClr val="4A86E8"/>
                </a:solidFill>
                <a:hlinkClick r:id="rId5">
                  <a:extLst>
                    <a:ext uri="{A12FA001-AC4F-418D-AE19-62706E023703}">
                      <ahyp:hlinkClr val="tx"/>
                    </a:ext>
                  </a:extLst>
                </a:hlinkClick>
              </a:rPr>
              <a:t>http://libgen.li/item/index.php?md5=F50C7E134F66EE445BFE52EC72E2F38B</a:t>
            </a:r>
            <a:endParaRPr sz="1200">
              <a:solidFill>
                <a:srgbClr val="4A86E8"/>
              </a:solidFill>
            </a:endParaRPr>
          </a:p>
          <a:p>
            <a:pPr indent="-304800" lvl="0" marL="457200" rtl="0" algn="l">
              <a:spcBef>
                <a:spcPts val="0"/>
              </a:spcBef>
              <a:spcAft>
                <a:spcPts val="0"/>
              </a:spcAft>
              <a:buClr>
                <a:srgbClr val="000000"/>
              </a:buClr>
              <a:buSzPts val="1200"/>
              <a:buChar char="●"/>
            </a:pPr>
            <a:r>
              <a:rPr lang="en" sz="1200">
                <a:solidFill>
                  <a:srgbClr val="000000"/>
                </a:solidFill>
              </a:rPr>
              <a:t>Theory Of Evolution by Charles Darwin (speaker notes) </a:t>
            </a:r>
            <a:r>
              <a:rPr lang="en" sz="1200" u="sng">
                <a:solidFill>
                  <a:srgbClr val="4A86E8"/>
                </a:solidFill>
                <a:hlinkClick r:id="rId6">
                  <a:extLst>
                    <a:ext uri="{A12FA001-AC4F-418D-AE19-62706E023703}">
                      <ahyp:hlinkClr val="tx"/>
                    </a:ext>
                  </a:extLst>
                </a:hlinkClick>
              </a:rPr>
              <a:t>https://www.sparknotes.com/lit/origin/summary/</a:t>
            </a:r>
            <a:endParaRPr sz="1200">
              <a:solidFill>
                <a:srgbClr val="4A86E8"/>
              </a:solidFill>
            </a:endParaRPr>
          </a:p>
          <a:p>
            <a:pPr indent="-304800" lvl="0" marL="457200" rtl="0" algn="l">
              <a:spcBef>
                <a:spcPts val="0"/>
              </a:spcBef>
              <a:spcAft>
                <a:spcPts val="0"/>
              </a:spcAft>
              <a:buClr>
                <a:srgbClr val="000000"/>
              </a:buClr>
              <a:buSzPts val="1200"/>
              <a:buChar char="●"/>
            </a:pPr>
            <a:r>
              <a:rPr lang="en" sz="1200">
                <a:solidFill>
                  <a:srgbClr val="000000"/>
                </a:solidFill>
              </a:rPr>
              <a:t>Belief in God: Why People Believe,and Why They Don’t Brett Mercier, Stephanie R. Kramer, and Azim F. Shariff </a:t>
            </a:r>
            <a:r>
              <a:rPr lang="en" sz="1200" u="sng">
                <a:solidFill>
                  <a:srgbClr val="4A86E8"/>
                </a:solidFill>
                <a:hlinkClick r:id="rId7">
                  <a:extLst>
                    <a:ext uri="{A12FA001-AC4F-418D-AE19-62706E023703}">
                      <ahyp:hlinkClr val="tx"/>
                    </a:ext>
                  </a:extLst>
                </a:hlinkClick>
              </a:rPr>
              <a:t>https://www.researchgate.net/publication/321887719_The_Belief_in_God_Why_People_Believe_and_Why_They_Don't</a:t>
            </a:r>
            <a:endParaRPr sz="1200">
              <a:solidFill>
                <a:srgbClr val="4A86E8"/>
              </a:solidFill>
            </a:endParaRPr>
          </a:p>
          <a:p>
            <a:pPr indent="-304800" lvl="0" marL="457200" rtl="0" algn="l">
              <a:lnSpc>
                <a:spcPct val="130000"/>
              </a:lnSpc>
              <a:spcBef>
                <a:spcPts val="0"/>
              </a:spcBef>
              <a:spcAft>
                <a:spcPts val="0"/>
              </a:spcAft>
              <a:buClr>
                <a:srgbClr val="000000"/>
              </a:buClr>
              <a:buSzPts val="1200"/>
              <a:buChar char="●"/>
            </a:pPr>
            <a:r>
              <a:rPr lang="en" sz="1200">
                <a:solidFill>
                  <a:srgbClr val="000000"/>
                </a:solidFill>
              </a:rPr>
              <a:t>An Essay on the Principle of Population, Thomas Robert Malthus </a:t>
            </a:r>
            <a:r>
              <a:rPr lang="en" sz="1200" u="sng">
                <a:solidFill>
                  <a:srgbClr val="4A86E8"/>
                </a:solidFill>
                <a:hlinkClick r:id="rId8">
                  <a:extLst>
                    <a:ext uri="{A12FA001-AC4F-418D-AE19-62706E023703}">
                      <ahyp:hlinkClr val="tx"/>
                    </a:ext>
                  </a:extLst>
                </a:hlinkClick>
              </a:rPr>
              <a:t>http://www.esp.org/books/malthus/population/malthus.pdf</a:t>
            </a:r>
            <a:endParaRPr sz="1200">
              <a:solidFill>
                <a:srgbClr val="4A86E8"/>
              </a:solidFill>
              <a:highlight>
                <a:schemeClr val="lt1"/>
              </a:highlight>
            </a:endParaRPr>
          </a:p>
          <a:p>
            <a:pPr indent="-304800" lvl="0" marL="457200" rtl="0" algn="l">
              <a:lnSpc>
                <a:spcPct val="130000"/>
              </a:lnSpc>
              <a:spcBef>
                <a:spcPts val="0"/>
              </a:spcBef>
              <a:spcAft>
                <a:spcPts val="0"/>
              </a:spcAft>
              <a:buClr>
                <a:srgbClr val="000000"/>
              </a:buClr>
              <a:buSzPts val="1200"/>
              <a:buChar char="●"/>
            </a:pPr>
            <a:r>
              <a:rPr lang="en" sz="1200">
                <a:solidFill>
                  <a:srgbClr val="000000"/>
                </a:solidFill>
                <a:highlight>
                  <a:schemeClr val="lt1"/>
                </a:highlight>
              </a:rPr>
              <a:t>THE IMAGE OF GOD.F16 TH201: BIBLICAL DOCTRINES BY THOMAS ALBERT KILIAN III ELIZABETH CITY, NORTH CAROLINA DECEMBER 8, 2016 </a:t>
            </a:r>
            <a:r>
              <a:rPr lang="en" sz="1200" u="sng">
                <a:solidFill>
                  <a:srgbClr val="4A86E8"/>
                </a:solidFill>
                <a:hlinkClick r:id="rId9">
                  <a:extLst>
                    <a:ext uri="{A12FA001-AC4F-418D-AE19-62706E023703}">
                      <ahyp:hlinkClr val="tx"/>
                    </a:ext>
                  </a:extLst>
                </a:hlinkClick>
              </a:rPr>
              <a:t>https://www.researchgate.net/publication/313870470_THE_IMAGE_OF_GOD_A_RESEARCH_PAPER_IDENTIFYING_AND_DETAILING_THE_FORM_CONTENT_AND_FUNCTION_OF_THE_IMAGE_OF_GOD_IN_WHICH_MAN_WAS_MADE#:~:text=full%2Dtext%20PDF-,THE%20IMAGE%20OF%20GOD%3A%20A%20RESEARCH%20PAPER%20IDENTIFYING%20AND%20DETAILING,IN%20WHICH%20MAN%20WAS%20MADE.&amp;text=What%20is%20man%3F&amp;text=1%20Throughout%20history%20mankind%20has,man%20in%20his%20own%20image.</a:t>
            </a:r>
            <a:endParaRPr sz="1200">
              <a:solidFill>
                <a:srgbClr val="4A86E8"/>
              </a:solidFill>
              <a:highlight>
                <a:schemeClr val="lt1"/>
              </a:highlight>
            </a:endParaRPr>
          </a:p>
          <a:p>
            <a:pPr indent="-304800" lvl="0" marL="457200" rtl="0" algn="l">
              <a:spcBef>
                <a:spcPts val="0"/>
              </a:spcBef>
              <a:spcAft>
                <a:spcPts val="0"/>
              </a:spcAft>
              <a:buClr>
                <a:srgbClr val="000000"/>
              </a:buClr>
              <a:buSzPts val="1200"/>
              <a:buChar char="●"/>
            </a:pPr>
            <a:r>
              <a:rPr lang="en" sz="1200">
                <a:solidFill>
                  <a:srgbClr val="000000"/>
                </a:solidFill>
              </a:rPr>
              <a:t>BCC </a:t>
            </a:r>
            <a:r>
              <a:rPr lang="en" sz="1100" u="sng">
                <a:solidFill>
                  <a:srgbClr val="4A86E8"/>
                </a:solidFill>
                <a:hlinkClick r:id="rId10">
                  <a:extLst>
                    <a:ext uri="{A12FA001-AC4F-418D-AE19-62706E023703}">
                      <ahyp:hlinkClr val="tx"/>
                    </a:ext>
                  </a:extLst>
                </a:hlinkClick>
              </a:rPr>
              <a:t>https://www.bbc.co.uk/teach/charles-darwin-evolution-and-the-story-of-our-species/z7rvxyc</a:t>
            </a:r>
            <a:endParaRPr sz="1200">
              <a:solidFill>
                <a:srgbClr val="4A86E8"/>
              </a:solidFill>
            </a:endParaRPr>
          </a:p>
          <a:p>
            <a:pPr indent="0" lvl="0" marL="457200" rtl="0" algn="l">
              <a:spcBef>
                <a:spcPts val="1600"/>
              </a:spcBef>
              <a:spcAft>
                <a:spcPts val="1600"/>
              </a:spcAft>
              <a:buNone/>
            </a:pPr>
            <a:r>
              <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nvSpPr>
        <p:spPr>
          <a:xfrm>
            <a:off x="1903175" y="1351325"/>
            <a:ext cx="6034800" cy="18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0">
                <a:latin typeface="Special Elite"/>
                <a:ea typeface="Special Elite"/>
                <a:cs typeface="Special Elite"/>
                <a:sym typeface="Special Elite"/>
              </a:rPr>
              <a:t>Thankyou</a:t>
            </a:r>
            <a:endParaRPr sz="9000">
              <a:latin typeface="Special Elite"/>
              <a:ea typeface="Special Elite"/>
              <a:cs typeface="Special Elite"/>
              <a:sym typeface="Special Elit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alpha val="95690"/>
          </a:srgbClr>
        </a:solidFill>
      </p:bgPr>
    </p:bg>
    <p:spTree>
      <p:nvGrpSpPr>
        <p:cNvPr id="71" name="Shape 71"/>
        <p:cNvGrpSpPr/>
        <p:nvPr/>
      </p:nvGrpSpPr>
      <p:grpSpPr>
        <a:xfrm>
          <a:off x="0" y="0"/>
          <a:ext cx="0" cy="0"/>
          <a:chOff x="0" y="0"/>
          <a:chExt cx="0" cy="0"/>
        </a:xfrm>
      </p:grpSpPr>
      <p:sp>
        <p:nvSpPr>
          <p:cNvPr id="72" name="Google Shape;72;p16"/>
          <p:cNvSpPr txBox="1"/>
          <p:nvPr/>
        </p:nvSpPr>
        <p:spPr>
          <a:xfrm>
            <a:off x="323100" y="817800"/>
            <a:ext cx="8497800" cy="350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solidFill>
                  <a:srgbClr val="231F20"/>
                </a:solidFill>
                <a:latin typeface="Calibri"/>
                <a:ea typeface="Calibri"/>
                <a:cs typeface="Calibri"/>
                <a:sym typeface="Calibri"/>
              </a:rPr>
              <a:t>Human minds have evolved by adapting environmental changes in history. However, these cognitive adaptations have, as a by-product, made humans prone to the idea of supernatural events. Evolution throughout all these years has developed a sense of hypersensitivity in humans because failing to notice potentially dangerous agents in our ancestral environment was costlier than making false alarms and our mental systems evolved to be titled towards over perception. But the by-product of being adaptively tuned to overperceive an event is that humans are biased toward perceiving agents such as gods behind natural phenomena.</a:t>
            </a:r>
            <a:endParaRPr sz="1700">
              <a:solidFill>
                <a:srgbClr val="231F20"/>
              </a:solidFill>
              <a:latin typeface="Calibri"/>
              <a:ea typeface="Calibri"/>
              <a:cs typeface="Calibri"/>
              <a:sym typeface="Calibri"/>
            </a:endParaRPr>
          </a:p>
          <a:p>
            <a:pPr indent="0" lvl="0" marL="0" rtl="0" algn="just">
              <a:lnSpc>
                <a:spcPct val="115000"/>
              </a:lnSpc>
              <a:spcBef>
                <a:spcPts val="0"/>
              </a:spcBef>
              <a:spcAft>
                <a:spcPts val="0"/>
              </a:spcAft>
              <a:buNone/>
            </a:pPr>
            <a:r>
              <a:rPr lang="en" sz="1700">
                <a:solidFill>
                  <a:srgbClr val="231F20"/>
                </a:solidFill>
                <a:latin typeface="Calibri"/>
                <a:ea typeface="Calibri"/>
                <a:cs typeface="Calibri"/>
                <a:sym typeface="Calibri"/>
              </a:rPr>
              <a:t>This hypersensitive mental system describes biases for over-</a:t>
            </a:r>
            <a:r>
              <a:rPr lang="en" sz="1700">
                <a:solidFill>
                  <a:srgbClr val="231F20"/>
                </a:solidFill>
                <a:latin typeface="Calibri"/>
                <a:ea typeface="Calibri"/>
                <a:cs typeface="Calibri"/>
                <a:sym typeface="Calibri"/>
              </a:rPr>
              <a:t>perceiving</a:t>
            </a:r>
            <a:r>
              <a:rPr lang="en" sz="1700">
                <a:solidFill>
                  <a:srgbClr val="231F20"/>
                </a:solidFill>
                <a:latin typeface="Calibri"/>
                <a:ea typeface="Calibri"/>
                <a:cs typeface="Calibri"/>
                <a:sym typeface="Calibri"/>
              </a:rPr>
              <a:t> human-relevant purposes behind events and objects -adaptive because of the necessity of deciphering intentionality and the usefulness of understanding tools but leading in turn to a tendency to make attributions of divine purpose.</a:t>
            </a:r>
            <a:endParaRPr>
              <a:latin typeface="Calibri"/>
              <a:ea typeface="Calibri"/>
              <a:cs typeface="Calibri"/>
              <a:sym typeface="Calibri"/>
            </a:endParaRPr>
          </a:p>
        </p:txBody>
      </p:sp>
      <p:sp>
        <p:nvSpPr>
          <p:cNvPr id="73" name="Google Shape;73;p16"/>
          <p:cNvSpPr txBox="1"/>
          <p:nvPr/>
        </p:nvSpPr>
        <p:spPr>
          <a:xfrm>
            <a:off x="3786000" y="4484700"/>
            <a:ext cx="5358000" cy="65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300"/>
              <a:t>Belief in God: Why People Believe,and Why They Don’t</a:t>
            </a:r>
            <a:endParaRPr sz="1300"/>
          </a:p>
          <a:p>
            <a:pPr indent="0" lvl="0" marL="0" rtl="0" algn="r">
              <a:spcBef>
                <a:spcPts val="0"/>
              </a:spcBef>
              <a:spcAft>
                <a:spcPts val="0"/>
              </a:spcAft>
              <a:buClr>
                <a:schemeClr val="dk1"/>
              </a:buClr>
              <a:buSzPts val="1100"/>
              <a:buFont typeface="Arial"/>
              <a:buNone/>
            </a:pPr>
            <a:r>
              <a:rPr lang="en" sz="1000"/>
              <a:t>Brett Mercier, Stephanie R. Kramer, and Azim F. Shariff</a:t>
            </a:r>
            <a:endParaRPr sz="1000"/>
          </a:p>
          <a:p>
            <a:pPr indent="0" lvl="0" marL="0" rtl="0" algn="r">
              <a:spcBef>
                <a:spcPts val="0"/>
              </a:spcBef>
              <a:spcAft>
                <a:spcPts val="0"/>
              </a:spcAft>
              <a:buClr>
                <a:schemeClr val="dk1"/>
              </a:buClr>
              <a:buSzPts val="1100"/>
              <a:buFont typeface="Arial"/>
              <a:buNone/>
            </a:pPr>
            <a:r>
              <a:rPr lang="en" sz="700"/>
              <a:t>Department of Psychology and Social Behavior, University of California, Irvine, and Department of Psychology,University of Oregon</a:t>
            </a:r>
            <a:endParaRPr sz="700"/>
          </a:p>
          <a:p>
            <a:pPr indent="0" lvl="0" marL="0" rtl="0" algn="r">
              <a:spcBef>
                <a:spcPts val="0"/>
              </a:spcBef>
              <a:spcAft>
                <a:spcPts val="0"/>
              </a:spcAft>
              <a:buNone/>
            </a:pPr>
            <a:r>
              <a:t/>
            </a:r>
            <a:endParaRPr/>
          </a:p>
        </p:txBody>
      </p:sp>
      <p:sp>
        <p:nvSpPr>
          <p:cNvPr id="74" name="Google Shape;74;p16"/>
          <p:cNvSpPr txBox="1"/>
          <p:nvPr/>
        </p:nvSpPr>
        <p:spPr>
          <a:xfrm>
            <a:off x="323100" y="113200"/>
            <a:ext cx="51222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Special Elite"/>
                <a:ea typeface="Special Elite"/>
                <a:cs typeface="Special Elite"/>
                <a:sym typeface="Special Elite"/>
              </a:rPr>
              <a:t>Introduction:</a:t>
            </a:r>
            <a:endParaRPr sz="1700">
              <a:latin typeface="Special Elite"/>
              <a:ea typeface="Special Elite"/>
              <a:cs typeface="Special Elite"/>
              <a:sym typeface="Special Elit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alpha val="95690"/>
          </a:srgbClr>
        </a:solidFill>
      </p:bgPr>
    </p:bg>
    <p:spTree>
      <p:nvGrpSpPr>
        <p:cNvPr id="78" name="Shape 78"/>
        <p:cNvGrpSpPr/>
        <p:nvPr/>
      </p:nvGrpSpPr>
      <p:grpSpPr>
        <a:xfrm>
          <a:off x="0" y="0"/>
          <a:ext cx="0" cy="0"/>
          <a:chOff x="0" y="0"/>
          <a:chExt cx="0" cy="0"/>
        </a:xfrm>
      </p:grpSpPr>
      <p:sp>
        <p:nvSpPr>
          <p:cNvPr id="79" name="Google Shape;79;p17"/>
          <p:cNvSpPr txBox="1"/>
          <p:nvPr/>
        </p:nvSpPr>
        <p:spPr>
          <a:xfrm>
            <a:off x="496175" y="926650"/>
            <a:ext cx="3796500" cy="3818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600"/>
              </a:spcBef>
              <a:spcAft>
                <a:spcPts val="0"/>
              </a:spcAft>
              <a:buClr>
                <a:schemeClr val="dk1"/>
              </a:buClr>
              <a:buSzPts val="1100"/>
              <a:buFont typeface="Arial"/>
              <a:buNone/>
            </a:pPr>
            <a:r>
              <a:rPr lang="en" sz="1200">
                <a:solidFill>
                  <a:srgbClr val="222222"/>
                </a:solidFill>
                <a:latin typeface="Calibri"/>
                <a:ea typeface="Calibri"/>
                <a:cs typeface="Calibri"/>
                <a:sym typeface="Calibri"/>
              </a:rPr>
              <a:t>The entire history of human spirituality can be</a:t>
            </a:r>
            <a:endParaRPr sz="1200">
              <a:solidFill>
                <a:srgbClr val="222222"/>
              </a:solidFill>
              <a:latin typeface="Calibri"/>
              <a:ea typeface="Calibri"/>
              <a:cs typeface="Calibri"/>
              <a:sym typeface="Calibri"/>
            </a:endParaRPr>
          </a:p>
          <a:p>
            <a:pPr indent="0" lvl="0" marL="0" rtl="0" algn="just">
              <a:lnSpc>
                <a:spcPct val="100000"/>
              </a:lnSpc>
              <a:spcBef>
                <a:spcPts val="600"/>
              </a:spcBef>
              <a:spcAft>
                <a:spcPts val="0"/>
              </a:spcAft>
              <a:buClr>
                <a:schemeClr val="dk1"/>
              </a:buClr>
              <a:buSzPts val="1100"/>
              <a:buFont typeface="Arial"/>
              <a:buNone/>
            </a:pPr>
            <a:r>
              <a:rPr lang="en" sz="1200">
                <a:solidFill>
                  <a:srgbClr val="222222"/>
                </a:solidFill>
                <a:latin typeface="Calibri"/>
                <a:ea typeface="Calibri"/>
                <a:cs typeface="Calibri"/>
                <a:sym typeface="Calibri"/>
              </a:rPr>
              <a:t>viewed as one long, interconnected, ever-evolving, and</a:t>
            </a:r>
            <a:endParaRPr sz="1200">
              <a:solidFill>
                <a:srgbClr val="222222"/>
              </a:solidFill>
              <a:latin typeface="Calibri"/>
              <a:ea typeface="Calibri"/>
              <a:cs typeface="Calibri"/>
              <a:sym typeface="Calibri"/>
            </a:endParaRPr>
          </a:p>
          <a:p>
            <a:pPr indent="0" lvl="0" marL="0" rtl="0" algn="just">
              <a:lnSpc>
                <a:spcPct val="100000"/>
              </a:lnSpc>
              <a:spcBef>
                <a:spcPts val="600"/>
              </a:spcBef>
              <a:spcAft>
                <a:spcPts val="0"/>
              </a:spcAft>
              <a:buClr>
                <a:schemeClr val="dk1"/>
              </a:buClr>
              <a:buSzPts val="1100"/>
              <a:buFont typeface="Arial"/>
              <a:buNone/>
            </a:pPr>
            <a:r>
              <a:rPr lang="en" sz="1200">
                <a:solidFill>
                  <a:srgbClr val="222222"/>
                </a:solidFill>
                <a:latin typeface="Calibri"/>
                <a:ea typeface="Calibri"/>
                <a:cs typeface="Calibri"/>
                <a:sym typeface="Calibri"/>
              </a:rPr>
              <a:t>remarkably cohesive effort to make sense of the divine by</a:t>
            </a:r>
            <a:endParaRPr sz="1200">
              <a:solidFill>
                <a:srgbClr val="222222"/>
              </a:solidFill>
              <a:latin typeface="Calibri"/>
              <a:ea typeface="Calibri"/>
              <a:cs typeface="Calibri"/>
              <a:sym typeface="Calibri"/>
            </a:endParaRPr>
          </a:p>
          <a:p>
            <a:pPr indent="0" lvl="0" marL="0" rtl="0" algn="just">
              <a:lnSpc>
                <a:spcPct val="100000"/>
              </a:lnSpc>
              <a:spcBef>
                <a:spcPts val="600"/>
              </a:spcBef>
              <a:spcAft>
                <a:spcPts val="0"/>
              </a:spcAft>
              <a:buClr>
                <a:schemeClr val="dk1"/>
              </a:buClr>
              <a:buSzPts val="1100"/>
              <a:buFont typeface="Arial"/>
              <a:buNone/>
            </a:pPr>
            <a:r>
              <a:rPr lang="en" sz="1200">
                <a:solidFill>
                  <a:srgbClr val="222222"/>
                </a:solidFill>
                <a:latin typeface="Calibri"/>
                <a:ea typeface="Calibri"/>
                <a:cs typeface="Calibri"/>
                <a:sym typeface="Calibri"/>
              </a:rPr>
              <a:t>giving it our emotions and our personalities, by ascribing</a:t>
            </a:r>
            <a:endParaRPr sz="1200">
              <a:solidFill>
                <a:srgbClr val="222222"/>
              </a:solidFill>
              <a:latin typeface="Calibri"/>
              <a:ea typeface="Calibri"/>
              <a:cs typeface="Calibri"/>
              <a:sym typeface="Calibri"/>
            </a:endParaRPr>
          </a:p>
          <a:p>
            <a:pPr indent="0" lvl="0" marL="0" rtl="0" algn="just">
              <a:lnSpc>
                <a:spcPct val="100000"/>
              </a:lnSpc>
              <a:spcBef>
                <a:spcPts val="600"/>
              </a:spcBef>
              <a:spcAft>
                <a:spcPts val="0"/>
              </a:spcAft>
              <a:buClr>
                <a:schemeClr val="dk1"/>
              </a:buClr>
              <a:buSzPts val="1100"/>
              <a:buFont typeface="Arial"/>
              <a:buNone/>
            </a:pPr>
            <a:r>
              <a:rPr lang="en" sz="1200">
                <a:solidFill>
                  <a:srgbClr val="222222"/>
                </a:solidFill>
                <a:latin typeface="Calibri"/>
                <a:ea typeface="Calibri"/>
                <a:cs typeface="Calibri"/>
                <a:sym typeface="Calibri"/>
              </a:rPr>
              <a:t>to it our traits and our desires, by providing it with our</a:t>
            </a:r>
            <a:endParaRPr sz="1200">
              <a:solidFill>
                <a:srgbClr val="222222"/>
              </a:solidFill>
              <a:latin typeface="Calibri"/>
              <a:ea typeface="Calibri"/>
              <a:cs typeface="Calibri"/>
              <a:sym typeface="Calibri"/>
            </a:endParaRPr>
          </a:p>
          <a:p>
            <a:pPr indent="0" lvl="0" marL="0" rtl="0" algn="just">
              <a:lnSpc>
                <a:spcPct val="100000"/>
              </a:lnSpc>
              <a:spcBef>
                <a:spcPts val="600"/>
              </a:spcBef>
              <a:spcAft>
                <a:spcPts val="0"/>
              </a:spcAft>
              <a:buNone/>
            </a:pPr>
            <a:r>
              <a:rPr lang="en" sz="1200">
                <a:solidFill>
                  <a:srgbClr val="222222"/>
                </a:solidFill>
                <a:latin typeface="Calibri"/>
                <a:ea typeface="Calibri"/>
                <a:cs typeface="Calibri"/>
                <a:sym typeface="Calibri"/>
              </a:rPr>
              <a:t>strengths and our weaknesses, even our own bodies in</a:t>
            </a:r>
            <a:endParaRPr sz="1200">
              <a:solidFill>
                <a:srgbClr val="222222"/>
              </a:solidFill>
              <a:latin typeface="Calibri"/>
              <a:ea typeface="Calibri"/>
              <a:cs typeface="Calibri"/>
              <a:sym typeface="Calibri"/>
            </a:endParaRPr>
          </a:p>
          <a:p>
            <a:pPr indent="0" lvl="0" marL="0" rtl="0" algn="just">
              <a:lnSpc>
                <a:spcPct val="100000"/>
              </a:lnSpc>
              <a:spcBef>
                <a:spcPts val="600"/>
              </a:spcBef>
              <a:spcAft>
                <a:spcPts val="0"/>
              </a:spcAft>
              <a:buNone/>
            </a:pPr>
            <a:r>
              <a:rPr lang="en" sz="1200">
                <a:solidFill>
                  <a:srgbClr val="222222"/>
                </a:solidFill>
                <a:latin typeface="Calibri"/>
                <a:ea typeface="Calibri"/>
                <a:cs typeface="Calibri"/>
                <a:sym typeface="Calibri"/>
              </a:rPr>
              <a:t>short,by making God us. </a:t>
            </a:r>
            <a:endParaRPr sz="1200">
              <a:solidFill>
                <a:srgbClr val="222222"/>
              </a:solidFill>
              <a:latin typeface="Calibri"/>
              <a:ea typeface="Calibri"/>
              <a:cs typeface="Calibri"/>
              <a:sym typeface="Calibri"/>
            </a:endParaRPr>
          </a:p>
          <a:p>
            <a:pPr indent="0" lvl="0" marL="0" rtl="0" algn="just">
              <a:lnSpc>
                <a:spcPct val="100000"/>
              </a:lnSpc>
              <a:spcBef>
                <a:spcPts val="600"/>
              </a:spcBef>
              <a:spcAft>
                <a:spcPts val="0"/>
              </a:spcAft>
              <a:buNone/>
            </a:pPr>
            <a:r>
              <a:t/>
            </a:r>
            <a:endParaRPr sz="1200">
              <a:solidFill>
                <a:srgbClr val="222222"/>
              </a:solidFill>
              <a:latin typeface="Calibri"/>
              <a:ea typeface="Calibri"/>
              <a:cs typeface="Calibri"/>
              <a:sym typeface="Calibri"/>
            </a:endParaRPr>
          </a:p>
          <a:p>
            <a:pPr indent="0" lvl="0" marL="0" rtl="0" algn="just">
              <a:lnSpc>
                <a:spcPct val="100000"/>
              </a:lnSpc>
              <a:spcBef>
                <a:spcPts val="600"/>
              </a:spcBef>
              <a:spcAft>
                <a:spcPts val="0"/>
              </a:spcAft>
              <a:buNone/>
            </a:pPr>
            <a:r>
              <a:t/>
            </a:r>
            <a:endParaRPr sz="1200">
              <a:solidFill>
                <a:srgbClr val="222222"/>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rgbClr val="222222"/>
                </a:solidFill>
                <a:latin typeface="Calibri"/>
                <a:ea typeface="Calibri"/>
                <a:cs typeface="Calibri"/>
                <a:sym typeface="Calibri"/>
              </a:rPr>
              <a:t>What is man? “What is man that you take thought of him, And the son of man that You care for him?”. Throughout history mankind has adopted a distorted view on the nature and the character of God. In the words of Jean-Jacques Rousseau, “God created man in his own image. And man, being a gentleman, returned the favor.”</a:t>
            </a:r>
            <a:endParaRPr sz="1200">
              <a:solidFill>
                <a:srgbClr val="222222"/>
              </a:solidFill>
              <a:latin typeface="Calibri"/>
              <a:ea typeface="Calibri"/>
              <a:cs typeface="Calibri"/>
              <a:sym typeface="Calibri"/>
            </a:endParaRPr>
          </a:p>
          <a:p>
            <a:pPr indent="0" lvl="0" marL="0" rtl="0" algn="just">
              <a:lnSpc>
                <a:spcPct val="100000"/>
              </a:lnSpc>
              <a:spcBef>
                <a:spcPts val="600"/>
              </a:spcBef>
              <a:spcAft>
                <a:spcPts val="0"/>
              </a:spcAft>
              <a:buClr>
                <a:schemeClr val="dk1"/>
              </a:buClr>
              <a:buSzPts val="1100"/>
              <a:buFont typeface="Arial"/>
              <a:buNone/>
            </a:pPr>
            <a:r>
              <a:t/>
            </a:r>
            <a:endParaRPr sz="1100">
              <a:solidFill>
                <a:srgbClr val="222222"/>
              </a:solidFill>
              <a:latin typeface="Calibri"/>
              <a:ea typeface="Calibri"/>
              <a:cs typeface="Calibri"/>
              <a:sym typeface="Calibri"/>
            </a:endParaRPr>
          </a:p>
          <a:p>
            <a:pPr indent="0" lvl="0" marL="0" rtl="0" algn="just">
              <a:lnSpc>
                <a:spcPct val="100000"/>
              </a:lnSpc>
              <a:spcBef>
                <a:spcPts val="600"/>
              </a:spcBef>
              <a:spcAft>
                <a:spcPts val="0"/>
              </a:spcAft>
              <a:buClr>
                <a:schemeClr val="dk1"/>
              </a:buClr>
              <a:buSzPts val="1100"/>
              <a:buFont typeface="Arial"/>
              <a:buNone/>
            </a:pPr>
            <a:r>
              <a:t/>
            </a:r>
            <a:endParaRPr sz="1100">
              <a:solidFill>
                <a:srgbClr val="222222"/>
              </a:solidFill>
              <a:latin typeface="Calibri"/>
              <a:ea typeface="Calibri"/>
              <a:cs typeface="Calibri"/>
              <a:sym typeface="Calibri"/>
            </a:endParaRPr>
          </a:p>
          <a:p>
            <a:pPr indent="0" lvl="0" marL="0" rtl="0" algn="just">
              <a:lnSpc>
                <a:spcPct val="100000"/>
              </a:lnSpc>
              <a:spcBef>
                <a:spcPts val="0"/>
              </a:spcBef>
              <a:spcAft>
                <a:spcPts val="0"/>
              </a:spcAft>
              <a:buNone/>
            </a:pPr>
            <a:r>
              <a:t/>
            </a:r>
            <a:endParaRPr sz="1100">
              <a:latin typeface="Calibri"/>
              <a:ea typeface="Calibri"/>
              <a:cs typeface="Calibri"/>
              <a:sym typeface="Calibri"/>
            </a:endParaRPr>
          </a:p>
        </p:txBody>
      </p:sp>
      <p:sp>
        <p:nvSpPr>
          <p:cNvPr id="80" name="Google Shape;80;p17"/>
          <p:cNvSpPr txBox="1"/>
          <p:nvPr/>
        </p:nvSpPr>
        <p:spPr>
          <a:xfrm>
            <a:off x="399650" y="42925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Answer to Whys’:</a:t>
            </a:r>
            <a:endParaRPr/>
          </a:p>
        </p:txBody>
      </p:sp>
      <p:sp>
        <p:nvSpPr>
          <p:cNvPr id="81" name="Google Shape;81;p17"/>
          <p:cNvSpPr txBox="1"/>
          <p:nvPr/>
        </p:nvSpPr>
        <p:spPr>
          <a:xfrm>
            <a:off x="4881300" y="3401100"/>
            <a:ext cx="4262700" cy="165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50">
                <a:solidFill>
                  <a:schemeClr val="dk1"/>
                </a:solidFill>
                <a:highlight>
                  <a:srgbClr val="FFFFFF"/>
                </a:highlight>
              </a:rPr>
              <a:t>1)God: A Human History</a:t>
            </a:r>
            <a:endParaRPr sz="1250">
              <a:solidFill>
                <a:schemeClr val="dk1"/>
              </a:solidFill>
              <a:highlight>
                <a:srgbClr val="FFFFFF"/>
              </a:highlight>
            </a:endParaRPr>
          </a:p>
          <a:p>
            <a:pPr indent="0" lvl="0" marL="0" rtl="0" algn="r">
              <a:lnSpc>
                <a:spcPct val="115000"/>
              </a:lnSpc>
              <a:spcBef>
                <a:spcPts val="300"/>
              </a:spcBef>
              <a:spcAft>
                <a:spcPts val="0"/>
              </a:spcAft>
              <a:buClr>
                <a:schemeClr val="dk1"/>
              </a:buClr>
              <a:buSzPts val="1100"/>
              <a:buFont typeface="Arial"/>
              <a:buNone/>
            </a:pPr>
            <a:r>
              <a:rPr lang="en" sz="550">
                <a:solidFill>
                  <a:srgbClr val="70757A"/>
                </a:solidFill>
                <a:highlight>
                  <a:srgbClr val="FFFFFF"/>
                </a:highlight>
              </a:rPr>
              <a:t>Book by Reza Aslan</a:t>
            </a:r>
            <a:endParaRPr sz="550">
              <a:solidFill>
                <a:srgbClr val="70757A"/>
              </a:solidFill>
              <a:highlight>
                <a:srgbClr val="FFFFFF"/>
              </a:highlight>
            </a:endParaRPr>
          </a:p>
          <a:p>
            <a:pPr indent="0" lvl="0" marL="0" rtl="0" algn="r">
              <a:lnSpc>
                <a:spcPct val="91064"/>
              </a:lnSpc>
              <a:spcBef>
                <a:spcPts val="300"/>
              </a:spcBef>
              <a:spcAft>
                <a:spcPts val="0"/>
              </a:spcAft>
              <a:buClr>
                <a:schemeClr val="dk1"/>
              </a:buClr>
              <a:buSzPts val="1100"/>
              <a:buFont typeface="Arial"/>
              <a:buNone/>
            </a:pPr>
            <a:r>
              <a:rPr lang="en" sz="1200">
                <a:solidFill>
                  <a:srgbClr val="222222"/>
                </a:solidFill>
                <a:highlight>
                  <a:srgbClr val="FFFFFF"/>
                </a:highlight>
              </a:rPr>
              <a:t>2)THE IMAGE OF GOD</a:t>
            </a:r>
            <a:endParaRPr sz="1200">
              <a:solidFill>
                <a:srgbClr val="222222"/>
              </a:solidFill>
              <a:highlight>
                <a:srgbClr val="FFFFFF"/>
              </a:highlight>
            </a:endParaRPr>
          </a:p>
          <a:p>
            <a:pPr indent="0" lvl="0" marL="0" rtl="0" algn="r">
              <a:lnSpc>
                <a:spcPct val="91064"/>
              </a:lnSpc>
              <a:spcBef>
                <a:spcPts val="0"/>
              </a:spcBef>
              <a:spcAft>
                <a:spcPts val="0"/>
              </a:spcAft>
              <a:buClr>
                <a:schemeClr val="dk1"/>
              </a:buClr>
              <a:buSzPts val="1100"/>
              <a:buFont typeface="Arial"/>
              <a:buNone/>
            </a:pPr>
            <a:r>
              <a:rPr lang="en" sz="900">
                <a:solidFill>
                  <a:srgbClr val="222222"/>
                </a:solidFill>
                <a:highlight>
                  <a:srgbClr val="FFFFFF"/>
                </a:highlight>
              </a:rPr>
              <a:t>A RESEARCH PAPER IDENTIFYING AND DETAILING </a:t>
            </a:r>
            <a:endParaRPr sz="900">
              <a:solidFill>
                <a:srgbClr val="222222"/>
              </a:solidFill>
              <a:highlight>
                <a:srgbClr val="FFFFFF"/>
              </a:highlight>
            </a:endParaRPr>
          </a:p>
          <a:p>
            <a:pPr indent="0" lvl="0" marL="0" rtl="0" algn="r">
              <a:lnSpc>
                <a:spcPct val="91064"/>
              </a:lnSpc>
              <a:spcBef>
                <a:spcPts val="0"/>
              </a:spcBef>
              <a:spcAft>
                <a:spcPts val="0"/>
              </a:spcAft>
              <a:buClr>
                <a:schemeClr val="dk1"/>
              </a:buClr>
              <a:buSzPts val="1100"/>
              <a:buFont typeface="Arial"/>
              <a:buNone/>
            </a:pPr>
            <a:r>
              <a:rPr lang="en" sz="900">
                <a:solidFill>
                  <a:srgbClr val="222222"/>
                </a:solidFill>
                <a:highlight>
                  <a:srgbClr val="FFFFFF"/>
                </a:highlight>
              </a:rPr>
              <a:t>THE FORM, CONTENT AND FUNCTION OF </a:t>
            </a:r>
            <a:endParaRPr sz="900">
              <a:solidFill>
                <a:srgbClr val="222222"/>
              </a:solidFill>
              <a:highlight>
                <a:srgbClr val="FFFFFF"/>
              </a:highlight>
            </a:endParaRPr>
          </a:p>
          <a:p>
            <a:pPr indent="0" lvl="0" marL="0" rtl="0" algn="r">
              <a:lnSpc>
                <a:spcPct val="91064"/>
              </a:lnSpc>
              <a:spcBef>
                <a:spcPts val="0"/>
              </a:spcBef>
              <a:spcAft>
                <a:spcPts val="0"/>
              </a:spcAft>
              <a:buClr>
                <a:schemeClr val="dk1"/>
              </a:buClr>
              <a:buSzPts val="1100"/>
              <a:buFont typeface="Arial"/>
              <a:buNone/>
            </a:pPr>
            <a:r>
              <a:rPr lang="en" sz="900">
                <a:solidFill>
                  <a:srgbClr val="222222"/>
                </a:solidFill>
                <a:highlight>
                  <a:srgbClr val="FFFFFF"/>
                </a:highlight>
              </a:rPr>
              <a:t>THE IMAGE OF GOD IN WHICH </a:t>
            </a:r>
            <a:endParaRPr sz="900">
              <a:solidFill>
                <a:srgbClr val="222222"/>
              </a:solidFill>
              <a:highlight>
                <a:srgbClr val="FFFFFF"/>
              </a:highlight>
            </a:endParaRPr>
          </a:p>
          <a:p>
            <a:pPr indent="0" lvl="0" marL="0" rtl="0" algn="r">
              <a:lnSpc>
                <a:spcPct val="91064"/>
              </a:lnSpc>
              <a:spcBef>
                <a:spcPts val="0"/>
              </a:spcBef>
              <a:spcAft>
                <a:spcPts val="0"/>
              </a:spcAft>
              <a:buClr>
                <a:schemeClr val="dk1"/>
              </a:buClr>
              <a:buSzPts val="1100"/>
              <a:buFont typeface="Arial"/>
              <a:buNone/>
            </a:pPr>
            <a:r>
              <a:rPr lang="en" sz="900">
                <a:solidFill>
                  <a:srgbClr val="222222"/>
                </a:solidFill>
                <a:highlight>
                  <a:srgbClr val="FFFFFF"/>
                </a:highlight>
              </a:rPr>
              <a:t>MAN WAS MADE.</a:t>
            </a:r>
            <a:endParaRPr sz="900">
              <a:solidFill>
                <a:srgbClr val="222222"/>
              </a:solidFill>
              <a:highlight>
                <a:srgbClr val="FFFFFF"/>
              </a:highlight>
            </a:endParaRPr>
          </a:p>
          <a:p>
            <a:pPr indent="0" lvl="0" marL="0" rtl="0" algn="r">
              <a:lnSpc>
                <a:spcPct val="91064"/>
              </a:lnSpc>
              <a:spcBef>
                <a:spcPts val="0"/>
              </a:spcBef>
              <a:spcAft>
                <a:spcPts val="0"/>
              </a:spcAft>
              <a:buClr>
                <a:schemeClr val="dk1"/>
              </a:buClr>
              <a:buSzPts val="1100"/>
              <a:buFont typeface="Arial"/>
              <a:buNone/>
            </a:pPr>
            <a:r>
              <a:rPr lang="en" sz="600">
                <a:solidFill>
                  <a:srgbClr val="222222"/>
                </a:solidFill>
                <a:highlight>
                  <a:srgbClr val="FFFFFF"/>
                </a:highlight>
              </a:rPr>
              <a:t>F16 TH201: BIBLICAL DOCTRINES</a:t>
            </a:r>
            <a:endParaRPr sz="600">
              <a:solidFill>
                <a:srgbClr val="222222"/>
              </a:solidFill>
              <a:highlight>
                <a:srgbClr val="FFFFFF"/>
              </a:highlight>
            </a:endParaRPr>
          </a:p>
          <a:p>
            <a:pPr indent="0" lvl="0" marL="0" rtl="0" algn="r">
              <a:lnSpc>
                <a:spcPct val="91064"/>
              </a:lnSpc>
              <a:spcBef>
                <a:spcPts val="0"/>
              </a:spcBef>
              <a:spcAft>
                <a:spcPts val="0"/>
              </a:spcAft>
              <a:buClr>
                <a:schemeClr val="dk1"/>
              </a:buClr>
              <a:buSzPts val="1100"/>
              <a:buFont typeface="Arial"/>
              <a:buNone/>
            </a:pPr>
            <a:r>
              <a:rPr lang="en" sz="600">
                <a:solidFill>
                  <a:srgbClr val="222222"/>
                </a:solidFill>
                <a:highlight>
                  <a:srgbClr val="FFFFFF"/>
                </a:highlight>
              </a:rPr>
              <a:t>BY</a:t>
            </a:r>
            <a:endParaRPr sz="600">
              <a:solidFill>
                <a:srgbClr val="222222"/>
              </a:solidFill>
              <a:highlight>
                <a:srgbClr val="FFFFFF"/>
              </a:highlight>
            </a:endParaRPr>
          </a:p>
          <a:p>
            <a:pPr indent="0" lvl="0" marL="0" rtl="0" algn="r">
              <a:lnSpc>
                <a:spcPct val="91064"/>
              </a:lnSpc>
              <a:spcBef>
                <a:spcPts val="0"/>
              </a:spcBef>
              <a:spcAft>
                <a:spcPts val="0"/>
              </a:spcAft>
              <a:buClr>
                <a:schemeClr val="dk1"/>
              </a:buClr>
              <a:buSzPts val="1100"/>
              <a:buFont typeface="Arial"/>
              <a:buNone/>
            </a:pPr>
            <a:r>
              <a:rPr lang="en" sz="600">
                <a:solidFill>
                  <a:srgbClr val="222222"/>
                </a:solidFill>
                <a:highlight>
                  <a:srgbClr val="FFFFFF"/>
                </a:highlight>
              </a:rPr>
              <a:t>THOMAS ALBERT KILIAN III</a:t>
            </a:r>
            <a:endParaRPr sz="600">
              <a:solidFill>
                <a:srgbClr val="222222"/>
              </a:solidFill>
              <a:highlight>
                <a:srgbClr val="FFFFFF"/>
              </a:highlight>
            </a:endParaRPr>
          </a:p>
          <a:p>
            <a:pPr indent="0" lvl="0" marL="0" rtl="0" algn="r">
              <a:lnSpc>
                <a:spcPct val="91064"/>
              </a:lnSpc>
              <a:spcBef>
                <a:spcPts val="0"/>
              </a:spcBef>
              <a:spcAft>
                <a:spcPts val="0"/>
              </a:spcAft>
              <a:buClr>
                <a:schemeClr val="dk1"/>
              </a:buClr>
              <a:buSzPts val="1100"/>
              <a:buFont typeface="Arial"/>
              <a:buNone/>
            </a:pPr>
            <a:r>
              <a:rPr lang="en" sz="600">
                <a:solidFill>
                  <a:srgbClr val="222222"/>
                </a:solidFill>
                <a:highlight>
                  <a:srgbClr val="FFFFFF"/>
                </a:highlight>
              </a:rPr>
              <a:t>ELIZABETH CITY, NORTH CAROLINA</a:t>
            </a:r>
            <a:endParaRPr sz="600">
              <a:solidFill>
                <a:srgbClr val="222222"/>
              </a:solidFill>
              <a:highlight>
                <a:srgbClr val="FFFFFF"/>
              </a:highlight>
            </a:endParaRPr>
          </a:p>
          <a:p>
            <a:pPr indent="0" lvl="0" marL="0" rtl="0" algn="r">
              <a:lnSpc>
                <a:spcPct val="91064"/>
              </a:lnSpc>
              <a:spcBef>
                <a:spcPts val="0"/>
              </a:spcBef>
              <a:spcAft>
                <a:spcPts val="0"/>
              </a:spcAft>
              <a:buClr>
                <a:schemeClr val="dk1"/>
              </a:buClr>
              <a:buSzPts val="1100"/>
              <a:buFont typeface="Arial"/>
              <a:buNone/>
            </a:pPr>
            <a:r>
              <a:rPr lang="en" sz="600">
                <a:solidFill>
                  <a:srgbClr val="222222"/>
                </a:solidFill>
                <a:highlight>
                  <a:srgbClr val="FFFFFF"/>
                </a:highlight>
              </a:rPr>
              <a:t>DECEMBER 8, 2016</a:t>
            </a:r>
            <a:endParaRPr sz="350">
              <a:solidFill>
                <a:srgbClr val="70757A"/>
              </a:solidFill>
              <a:highlight>
                <a:srgbClr val="FFFFFF"/>
              </a:highlight>
            </a:endParaRPr>
          </a:p>
          <a:p>
            <a:pPr indent="0" lvl="0" marL="0" rtl="0" algn="r">
              <a:spcBef>
                <a:spcPts val="0"/>
              </a:spcBef>
              <a:spcAft>
                <a:spcPts val="0"/>
              </a:spcAft>
              <a:buNone/>
            </a:pPr>
            <a:r>
              <a:t/>
            </a:r>
            <a:endParaRPr sz="1200"/>
          </a:p>
        </p:txBody>
      </p:sp>
      <p:pic>
        <p:nvPicPr>
          <p:cNvPr id="82" name="Google Shape;82;p17"/>
          <p:cNvPicPr preferRelativeResize="0"/>
          <p:nvPr/>
        </p:nvPicPr>
        <p:blipFill rotWithShape="1">
          <a:blip r:embed="rId3">
            <a:alphaModFix/>
          </a:blip>
          <a:srcRect b="11788" l="27782" r="26568" t="9090"/>
          <a:stretch/>
        </p:blipFill>
        <p:spPr>
          <a:xfrm>
            <a:off x="5306300" y="312975"/>
            <a:ext cx="3167501" cy="3088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nvSpPr>
        <p:spPr>
          <a:xfrm>
            <a:off x="2449625" y="695675"/>
            <a:ext cx="6527400" cy="166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1800"/>
              </a:spcBef>
              <a:spcAft>
                <a:spcPts val="0"/>
              </a:spcAft>
              <a:buClr>
                <a:schemeClr val="dk1"/>
              </a:buClr>
              <a:buSzPts val="1100"/>
              <a:buFont typeface="Arial"/>
              <a:buNone/>
            </a:pPr>
            <a:r>
              <a:rPr lang="en" sz="1600">
                <a:solidFill>
                  <a:srgbClr val="FFFFFF"/>
                </a:solidFill>
                <a:highlight>
                  <a:srgbClr val="000000"/>
                </a:highlight>
                <a:latin typeface="Aclonica"/>
                <a:ea typeface="Aclonica"/>
                <a:cs typeface="Aclonica"/>
                <a:sym typeface="Aclonica"/>
              </a:rPr>
              <a:t>How the Theory of Evolution came into existence</a:t>
            </a:r>
            <a:endParaRPr sz="1600">
              <a:solidFill>
                <a:srgbClr val="FFFFFF"/>
              </a:solidFill>
              <a:highlight>
                <a:srgbClr val="000000"/>
              </a:highlight>
              <a:latin typeface="Aclonica"/>
              <a:ea typeface="Aclonica"/>
              <a:cs typeface="Aclonica"/>
              <a:sym typeface="Aclonica"/>
            </a:endParaRPr>
          </a:p>
          <a:p>
            <a:pPr indent="0" lvl="0" marL="0" rtl="0" algn="r">
              <a:lnSpc>
                <a:spcPct val="115000"/>
              </a:lnSpc>
              <a:spcBef>
                <a:spcPts val="1800"/>
              </a:spcBef>
              <a:spcAft>
                <a:spcPts val="0"/>
              </a:spcAft>
              <a:buClr>
                <a:schemeClr val="dk1"/>
              </a:buClr>
              <a:buSzPts val="1100"/>
              <a:buFont typeface="Arial"/>
              <a:buNone/>
            </a:pPr>
            <a:r>
              <a:rPr lang="en" sz="1600">
                <a:solidFill>
                  <a:srgbClr val="FFFFFF"/>
                </a:solidFill>
                <a:highlight>
                  <a:srgbClr val="000000"/>
                </a:highlight>
                <a:latin typeface="Aclonica"/>
                <a:ea typeface="Aclonica"/>
                <a:cs typeface="Aclonica"/>
                <a:sym typeface="Aclonica"/>
              </a:rPr>
              <a:t>How Humanity came into existence</a:t>
            </a:r>
            <a:endParaRPr sz="1600">
              <a:solidFill>
                <a:srgbClr val="FFFFFF"/>
              </a:solidFill>
              <a:highlight>
                <a:srgbClr val="000000"/>
              </a:highlight>
              <a:latin typeface="Aclonica"/>
              <a:ea typeface="Aclonica"/>
              <a:cs typeface="Aclonica"/>
              <a:sym typeface="Aclonica"/>
            </a:endParaRPr>
          </a:p>
          <a:p>
            <a:pPr indent="0" lvl="0" marL="0" rtl="0" algn="r">
              <a:lnSpc>
                <a:spcPct val="115000"/>
              </a:lnSpc>
              <a:spcBef>
                <a:spcPts val="1800"/>
              </a:spcBef>
              <a:spcAft>
                <a:spcPts val="600"/>
              </a:spcAft>
              <a:buClr>
                <a:schemeClr val="dk1"/>
              </a:buClr>
              <a:buSzPts val="1100"/>
              <a:buFont typeface="Arial"/>
              <a:buNone/>
            </a:pPr>
            <a:r>
              <a:rPr lang="en" sz="1600">
                <a:solidFill>
                  <a:srgbClr val="FFFFFF"/>
                </a:solidFill>
                <a:highlight>
                  <a:srgbClr val="000000"/>
                </a:highlight>
                <a:latin typeface="Aclonica"/>
                <a:ea typeface="Aclonica"/>
                <a:cs typeface="Aclonica"/>
                <a:sym typeface="Aclonica"/>
              </a:rPr>
              <a:t>Origin Of Species</a:t>
            </a:r>
            <a:endParaRPr sz="1600">
              <a:solidFill>
                <a:srgbClr val="FFFFFF"/>
              </a:solidFill>
              <a:highlight>
                <a:srgbClr val="000000"/>
              </a:highlight>
              <a:latin typeface="Aclonica"/>
              <a:ea typeface="Aclonica"/>
              <a:cs typeface="Aclonica"/>
              <a:sym typeface="Aclonic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alpha val="95690"/>
          </a:srgbClr>
        </a:solidFill>
      </p:bgPr>
    </p:bg>
    <p:spTree>
      <p:nvGrpSpPr>
        <p:cNvPr id="91" name="Shape 91"/>
        <p:cNvGrpSpPr/>
        <p:nvPr/>
      </p:nvGrpSpPr>
      <p:grpSpPr>
        <a:xfrm>
          <a:off x="0" y="0"/>
          <a:ext cx="0" cy="0"/>
          <a:chOff x="0" y="0"/>
          <a:chExt cx="0" cy="0"/>
        </a:xfrm>
      </p:grpSpPr>
      <p:sp>
        <p:nvSpPr>
          <p:cNvPr id="92" name="Google Shape;92;p19"/>
          <p:cNvSpPr txBox="1"/>
          <p:nvPr/>
        </p:nvSpPr>
        <p:spPr>
          <a:xfrm>
            <a:off x="362950" y="297000"/>
            <a:ext cx="8274000" cy="25386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231F20"/>
              </a:buClr>
              <a:buSzPts val="1200"/>
              <a:buChar char="●"/>
            </a:pPr>
            <a:r>
              <a:rPr lang="en" sz="1200">
                <a:solidFill>
                  <a:srgbClr val="231F20"/>
                </a:solidFill>
                <a:latin typeface="Calibri"/>
                <a:ea typeface="Calibri"/>
                <a:cs typeface="Calibri"/>
                <a:sym typeface="Calibri"/>
              </a:rPr>
              <a:t>The belief that God had created mankind in his own image and likeness were shed by a most western scientist until the middle of the 19th century they thought all the creatures of the planet were conceived by a divine force that is until Charles Darwin arrived.</a:t>
            </a:r>
            <a:br>
              <a:rPr lang="en" sz="1200">
                <a:solidFill>
                  <a:srgbClr val="231F20"/>
                </a:solidFill>
                <a:latin typeface="Calibri"/>
                <a:ea typeface="Calibri"/>
                <a:cs typeface="Calibri"/>
                <a:sym typeface="Calibri"/>
              </a:rPr>
            </a:br>
            <a:br>
              <a:rPr lang="en" sz="1200">
                <a:solidFill>
                  <a:srgbClr val="231F20"/>
                </a:solidFill>
                <a:latin typeface="Calibri"/>
                <a:ea typeface="Calibri"/>
                <a:cs typeface="Calibri"/>
                <a:sym typeface="Calibri"/>
              </a:rPr>
            </a:br>
            <a:endParaRPr sz="1200">
              <a:solidFill>
                <a:srgbClr val="231F20"/>
              </a:solidFill>
              <a:latin typeface="Calibri"/>
              <a:ea typeface="Calibri"/>
              <a:cs typeface="Calibri"/>
              <a:sym typeface="Calibri"/>
            </a:endParaRPr>
          </a:p>
          <a:p>
            <a:pPr indent="-304800" lvl="0" marL="457200" rtl="0" algn="just">
              <a:lnSpc>
                <a:spcPct val="115000"/>
              </a:lnSpc>
              <a:spcBef>
                <a:spcPts val="0"/>
              </a:spcBef>
              <a:spcAft>
                <a:spcPts val="0"/>
              </a:spcAft>
              <a:buClr>
                <a:srgbClr val="231F20"/>
              </a:buClr>
              <a:buSzPts val="1200"/>
              <a:buFont typeface="Calibri"/>
              <a:buChar char="●"/>
            </a:pPr>
            <a:r>
              <a:rPr lang="en" sz="1200">
                <a:solidFill>
                  <a:srgbClr val="231F20"/>
                </a:solidFill>
                <a:latin typeface="Calibri"/>
                <a:ea typeface="Calibri"/>
                <a:cs typeface="Calibri"/>
                <a:sym typeface="Calibri"/>
              </a:rPr>
              <a:t>In 1831 Darwin was 22 years old and studying at the University of Cambridge when he was invited as a naturalist to a great expedition he boarded the ‘HMS BEAGLE’ and spent almost 5 years travelling several continents starting in South America from which he bought back dozens of life specimens, illustrations and fossils.</a:t>
            </a:r>
            <a:endParaRPr sz="1200">
              <a:solidFill>
                <a:srgbClr val="231F20"/>
              </a:solidFill>
              <a:latin typeface="Calibri"/>
              <a:ea typeface="Calibri"/>
              <a:cs typeface="Calibri"/>
              <a:sym typeface="Calibri"/>
            </a:endParaRPr>
          </a:p>
        </p:txBody>
      </p:sp>
      <p:pic>
        <p:nvPicPr>
          <p:cNvPr id="93" name="Google Shape;93;p19"/>
          <p:cNvPicPr preferRelativeResize="0"/>
          <p:nvPr/>
        </p:nvPicPr>
        <p:blipFill>
          <a:blip r:embed="rId3">
            <a:alphaModFix/>
          </a:blip>
          <a:stretch>
            <a:fillRect/>
          </a:stretch>
        </p:blipFill>
        <p:spPr>
          <a:xfrm>
            <a:off x="569850" y="2801725"/>
            <a:ext cx="8118600" cy="234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nvSpPr>
        <p:spPr>
          <a:xfrm>
            <a:off x="717875" y="3574550"/>
            <a:ext cx="7593300" cy="135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rgbClr val="231F20"/>
              </a:solidFill>
            </a:endParaRPr>
          </a:p>
          <a:p>
            <a:pPr indent="0" lvl="0" marL="0" rtl="0" algn="just">
              <a:lnSpc>
                <a:spcPct val="115000"/>
              </a:lnSpc>
              <a:spcBef>
                <a:spcPts val="0"/>
              </a:spcBef>
              <a:spcAft>
                <a:spcPts val="0"/>
              </a:spcAft>
              <a:buClr>
                <a:schemeClr val="dk1"/>
              </a:buClr>
              <a:buSzPts val="1100"/>
              <a:buFont typeface="Arial"/>
              <a:buNone/>
            </a:pPr>
            <a:r>
              <a:rPr lang="en" sz="1200">
                <a:solidFill>
                  <a:srgbClr val="231F20"/>
                </a:solidFill>
                <a:latin typeface="Calibri"/>
                <a:ea typeface="Calibri"/>
                <a:cs typeface="Calibri"/>
                <a:sym typeface="Calibri"/>
              </a:rPr>
              <a:t>These fossils gave him one of the first clues about evolution, for example observing the remains of MILODON, a giant animal similar to the sloth he thought that these similarities were probably not a coincidence there had to be some kind of link.</a:t>
            </a:r>
            <a:endParaRPr sz="1200">
              <a:solidFill>
                <a:srgbClr val="231F20"/>
              </a:solidFill>
              <a:latin typeface="Calibri"/>
              <a:ea typeface="Calibri"/>
              <a:cs typeface="Calibri"/>
              <a:sym typeface="Calibri"/>
            </a:endParaRPr>
          </a:p>
          <a:p>
            <a:pPr indent="0" lvl="0" marL="0" rtl="0" algn="l">
              <a:spcBef>
                <a:spcPts val="0"/>
              </a:spcBef>
              <a:spcAft>
                <a:spcPts val="0"/>
              </a:spcAft>
              <a:buNone/>
            </a:pPr>
            <a:r>
              <a:t/>
            </a:r>
            <a:endParaRPr/>
          </a:p>
        </p:txBody>
      </p:sp>
      <p:pic>
        <p:nvPicPr>
          <p:cNvPr id="99" name="Google Shape;99;p20"/>
          <p:cNvPicPr preferRelativeResize="0"/>
          <p:nvPr/>
        </p:nvPicPr>
        <p:blipFill>
          <a:blip r:embed="rId3">
            <a:alphaModFix/>
          </a:blip>
          <a:stretch>
            <a:fillRect/>
          </a:stretch>
        </p:blipFill>
        <p:spPr>
          <a:xfrm>
            <a:off x="296550" y="607252"/>
            <a:ext cx="2743201" cy="2286001"/>
          </a:xfrm>
          <a:prstGeom prst="rect">
            <a:avLst/>
          </a:prstGeom>
          <a:noFill/>
          <a:ln cap="flat" cmpd="sng" w="9525">
            <a:solidFill>
              <a:schemeClr val="dk2"/>
            </a:solidFill>
            <a:prstDash val="solid"/>
            <a:round/>
            <a:headEnd len="sm" w="sm" type="none"/>
            <a:tailEnd len="sm" w="sm" type="none"/>
          </a:ln>
        </p:spPr>
      </p:pic>
      <p:pic>
        <p:nvPicPr>
          <p:cNvPr id="100" name="Google Shape;100;p20"/>
          <p:cNvPicPr preferRelativeResize="0"/>
          <p:nvPr/>
        </p:nvPicPr>
        <p:blipFill>
          <a:blip r:embed="rId4">
            <a:alphaModFix/>
          </a:blip>
          <a:stretch>
            <a:fillRect/>
          </a:stretch>
        </p:blipFill>
        <p:spPr>
          <a:xfrm>
            <a:off x="3263126" y="607250"/>
            <a:ext cx="2743200" cy="2286001"/>
          </a:xfrm>
          <a:prstGeom prst="rect">
            <a:avLst/>
          </a:prstGeom>
          <a:noFill/>
          <a:ln cap="flat" cmpd="sng" w="9525">
            <a:solidFill>
              <a:schemeClr val="dk2"/>
            </a:solidFill>
            <a:prstDash val="solid"/>
            <a:round/>
            <a:headEnd len="sm" w="sm" type="none"/>
            <a:tailEnd len="sm" w="sm" type="none"/>
          </a:ln>
        </p:spPr>
      </p:pic>
      <p:pic>
        <p:nvPicPr>
          <p:cNvPr id="101" name="Google Shape;101;p20"/>
          <p:cNvPicPr preferRelativeResize="0"/>
          <p:nvPr/>
        </p:nvPicPr>
        <p:blipFill>
          <a:blip r:embed="rId5">
            <a:alphaModFix/>
          </a:blip>
          <a:stretch>
            <a:fillRect/>
          </a:stretch>
        </p:blipFill>
        <p:spPr>
          <a:xfrm>
            <a:off x="6229690" y="607262"/>
            <a:ext cx="2743200" cy="2286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alpha val="95690"/>
          </a:srgbClr>
        </a:solidFill>
      </p:bgPr>
    </p:bg>
    <p:spTree>
      <p:nvGrpSpPr>
        <p:cNvPr id="105" name="Shape 105"/>
        <p:cNvGrpSpPr/>
        <p:nvPr/>
      </p:nvGrpSpPr>
      <p:grpSpPr>
        <a:xfrm>
          <a:off x="0" y="0"/>
          <a:ext cx="0" cy="0"/>
          <a:chOff x="0" y="0"/>
          <a:chExt cx="0" cy="0"/>
        </a:xfrm>
      </p:grpSpPr>
      <p:pic>
        <p:nvPicPr>
          <p:cNvPr id="106" name="Google Shape;106;p21"/>
          <p:cNvPicPr preferRelativeResize="0"/>
          <p:nvPr/>
        </p:nvPicPr>
        <p:blipFill>
          <a:blip r:embed="rId3">
            <a:alphaModFix/>
          </a:blip>
          <a:stretch>
            <a:fillRect/>
          </a:stretch>
        </p:blipFill>
        <p:spPr>
          <a:xfrm>
            <a:off x="3951675" y="766650"/>
            <a:ext cx="4736475" cy="3339822"/>
          </a:xfrm>
          <a:prstGeom prst="rect">
            <a:avLst/>
          </a:prstGeom>
          <a:noFill/>
          <a:ln cap="flat" cmpd="sng" w="9525">
            <a:solidFill>
              <a:schemeClr val="dk2"/>
            </a:solidFill>
            <a:prstDash val="solid"/>
            <a:round/>
            <a:headEnd len="sm" w="sm" type="none"/>
            <a:tailEnd len="sm" w="sm" type="none"/>
          </a:ln>
        </p:spPr>
      </p:pic>
      <p:sp>
        <p:nvSpPr>
          <p:cNvPr id="107" name="Google Shape;107;p21"/>
          <p:cNvSpPr txBox="1"/>
          <p:nvPr/>
        </p:nvSpPr>
        <p:spPr>
          <a:xfrm>
            <a:off x="355250" y="766650"/>
            <a:ext cx="3056400" cy="330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231F20"/>
                </a:solidFill>
                <a:latin typeface="Calibri"/>
                <a:ea typeface="Calibri"/>
                <a:cs typeface="Calibri"/>
                <a:sym typeface="Calibri"/>
              </a:rPr>
              <a:t>When he stopped at the Galapagos islands darwin also observed this giant tortoise which lived in the nearby island with unique physical characteristics in each island. In the humid area where vegetation was abundant, the turtles had a short neck and dome shaped shell while some island with the drier environment they had this saddle-like shell and a longer neck but could he explain that difference. </a:t>
            </a:r>
            <a:endParaRPr sz="16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